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rawings/drawing4.xml" ContentType="application/vnd.openxmlformats-officedocument.drawingml.chartshap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handoutMasterIdLst>
    <p:handoutMasterId r:id="rId29"/>
  </p:handoutMasterIdLst>
  <p:sldIdLst>
    <p:sldId id="444" r:id="rId3"/>
    <p:sldId id="445" r:id="rId4"/>
    <p:sldId id="442" r:id="rId5"/>
    <p:sldId id="451" r:id="rId6"/>
    <p:sldId id="453" r:id="rId7"/>
    <p:sldId id="452" r:id="rId8"/>
    <p:sldId id="455" r:id="rId9"/>
    <p:sldId id="454" r:id="rId10"/>
    <p:sldId id="458" r:id="rId11"/>
    <p:sldId id="456" r:id="rId12"/>
    <p:sldId id="459" r:id="rId13"/>
    <p:sldId id="460" r:id="rId14"/>
    <p:sldId id="457" r:id="rId15"/>
    <p:sldId id="461" r:id="rId16"/>
    <p:sldId id="462" r:id="rId17"/>
    <p:sldId id="463" r:id="rId18"/>
    <p:sldId id="464" r:id="rId19"/>
    <p:sldId id="465" r:id="rId20"/>
    <p:sldId id="466" r:id="rId21"/>
    <p:sldId id="467" r:id="rId22"/>
    <p:sldId id="468" r:id="rId23"/>
    <p:sldId id="469" r:id="rId24"/>
    <p:sldId id="470" r:id="rId25"/>
    <p:sldId id="471" r:id="rId26"/>
    <p:sldId id="472" r:id="rId27"/>
  </p:sldIdLst>
  <p:sldSz cx="10080625" cy="6840538"/>
  <p:notesSz cx="6662738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ECFF"/>
    <a:srgbClr val="5F5F5F"/>
    <a:srgbClr val="0099CC"/>
    <a:srgbClr val="FFCC00"/>
    <a:srgbClr val="66CCFF"/>
    <a:srgbClr val="33CC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8" autoAdjust="0"/>
    <p:restoredTop sz="99708" autoAdjust="0"/>
  </p:normalViewPr>
  <p:slideViewPr>
    <p:cSldViewPr>
      <p:cViewPr>
        <p:scale>
          <a:sx n="66" d="100"/>
          <a:sy n="66" d="100"/>
        </p:scale>
        <p:origin x="-2730" y="-1578"/>
      </p:cViewPr>
      <p:guideLst>
        <p:guide orient="horz" pos="566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626" y="-102"/>
      </p:cViewPr>
      <p:guideLst>
        <p:guide orient="horz" pos="3126"/>
        <p:guide pos="209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customXml" Target="../customXml/item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IC-jk\Desktop\test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IC-jk\Desktop\test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KIC-jk\Desktop\test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KIC-jk\Desktop\test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KIC-jk\Desktop\tes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C-jk\Desktop\tes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C-jk\Desktop\tes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C-jk\Desktop\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plotArea>
      <c:layout>
        <c:manualLayout>
          <c:layoutTarget val="inner"/>
          <c:xMode val="edge"/>
          <c:yMode val="edge"/>
          <c:x val="0.10565909060735836"/>
          <c:y val="5.2869141357330451E-2"/>
          <c:w val="0.87222867787784664"/>
          <c:h val="0.7937341582302212"/>
        </c:manualLayout>
      </c:layout>
      <c:barChart>
        <c:barDir val="col"/>
        <c:grouping val="stacked"/>
        <c:ser>
          <c:idx val="0"/>
          <c:order val="0"/>
          <c:tx>
            <c:strRef>
              <c:f>'CH-Stromproduktion'!$Q$3</c:f>
              <c:strCache>
                <c:ptCount val="1"/>
                <c:pt idx="0">
                  <c:v>Wasserkraft</c:v>
                </c:pt>
              </c:strCache>
            </c:strRef>
          </c:tx>
          <c:spPr>
            <a:solidFill>
              <a:srgbClr val="000099"/>
            </a:solidFill>
            <a:ln>
              <a:solidFill>
                <a:srgbClr val="002060"/>
              </a:solidFill>
            </a:ln>
          </c:spPr>
          <c:cat>
            <c:numRef>
              <c:f>'CH-Stromproduktion'!$P$6:$P$30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'CH-Stromproduktion'!$Q$6:$Q$30</c:f>
              <c:numCache>
                <c:formatCode>General</c:formatCode>
                <c:ptCount val="25"/>
                <c:pt idx="0">
                  <c:v>38000</c:v>
                </c:pt>
                <c:pt idx="1">
                  <c:v>38000</c:v>
                </c:pt>
                <c:pt idx="2">
                  <c:v>38000</c:v>
                </c:pt>
                <c:pt idx="3">
                  <c:v>38000</c:v>
                </c:pt>
                <c:pt idx="4">
                  <c:v>38000</c:v>
                </c:pt>
                <c:pt idx="5">
                  <c:v>38000</c:v>
                </c:pt>
                <c:pt idx="6">
                  <c:v>38000</c:v>
                </c:pt>
                <c:pt idx="7">
                  <c:v>38000</c:v>
                </c:pt>
                <c:pt idx="8">
                  <c:v>38000</c:v>
                </c:pt>
                <c:pt idx="9">
                  <c:v>38000</c:v>
                </c:pt>
                <c:pt idx="10">
                  <c:v>38000</c:v>
                </c:pt>
                <c:pt idx="11">
                  <c:v>38000</c:v>
                </c:pt>
                <c:pt idx="12">
                  <c:v>38000</c:v>
                </c:pt>
                <c:pt idx="13">
                  <c:v>38000</c:v>
                </c:pt>
                <c:pt idx="14">
                  <c:v>38000</c:v>
                </c:pt>
                <c:pt idx="15">
                  <c:v>38000</c:v>
                </c:pt>
                <c:pt idx="16">
                  <c:v>38000</c:v>
                </c:pt>
                <c:pt idx="17">
                  <c:v>38000</c:v>
                </c:pt>
                <c:pt idx="18">
                  <c:v>38000</c:v>
                </c:pt>
                <c:pt idx="19">
                  <c:v>37000</c:v>
                </c:pt>
                <c:pt idx="20">
                  <c:v>37000</c:v>
                </c:pt>
                <c:pt idx="21">
                  <c:v>37000</c:v>
                </c:pt>
                <c:pt idx="22">
                  <c:v>37000</c:v>
                </c:pt>
                <c:pt idx="23">
                  <c:v>37000</c:v>
                </c:pt>
                <c:pt idx="24">
                  <c:v>37000</c:v>
                </c:pt>
              </c:numCache>
            </c:numRef>
          </c:val>
        </c:ser>
        <c:ser>
          <c:idx val="1"/>
          <c:order val="1"/>
          <c:tx>
            <c:strRef>
              <c:f>'CH-Stromproduktion'!$R$3</c:f>
              <c:strCache>
                <c:ptCount val="1"/>
                <c:pt idx="0">
                  <c:v>Kernenergie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CC9900"/>
              </a:solidFill>
            </a:ln>
          </c:spPr>
          <c:cat>
            <c:numRef>
              <c:f>'CH-Stromproduktion'!$P$6:$P$30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'CH-Stromproduktion'!$R$7:$R$31</c:f>
              <c:numCache>
                <c:formatCode>General</c:formatCode>
                <c:ptCount val="25"/>
                <c:pt idx="0">
                  <c:v>25000</c:v>
                </c:pt>
                <c:pt idx="1">
                  <c:v>25000</c:v>
                </c:pt>
                <c:pt idx="2">
                  <c:v>25000</c:v>
                </c:pt>
                <c:pt idx="3">
                  <c:v>25000</c:v>
                </c:pt>
                <c:pt idx="4">
                  <c:v>25000</c:v>
                </c:pt>
                <c:pt idx="5">
                  <c:v>25000</c:v>
                </c:pt>
                <c:pt idx="6">
                  <c:v>25000</c:v>
                </c:pt>
                <c:pt idx="7">
                  <c:v>22000</c:v>
                </c:pt>
                <c:pt idx="8">
                  <c:v>21000</c:v>
                </c:pt>
                <c:pt idx="9">
                  <c:v>21000</c:v>
                </c:pt>
                <c:pt idx="10">
                  <c:v>15000</c:v>
                </c:pt>
                <c:pt idx="11">
                  <c:v>15000</c:v>
                </c:pt>
                <c:pt idx="12">
                  <c:v>15000</c:v>
                </c:pt>
                <c:pt idx="13">
                  <c:v>15000</c:v>
                </c:pt>
                <c:pt idx="14">
                  <c:v>15000</c:v>
                </c:pt>
                <c:pt idx="15">
                  <c:v>15000</c:v>
                </c:pt>
                <c:pt idx="16">
                  <c:v>15000</c:v>
                </c:pt>
                <c:pt idx="17">
                  <c:v>9000</c:v>
                </c:pt>
                <c:pt idx="18">
                  <c:v>9000</c:v>
                </c:pt>
                <c:pt idx="19">
                  <c:v>9000</c:v>
                </c:pt>
                <c:pt idx="20">
                  <c:v>9000</c:v>
                </c:pt>
                <c:pt idx="21">
                  <c:v>9000</c:v>
                </c:pt>
                <c:pt idx="22">
                  <c:v>9000</c:v>
                </c:pt>
                <c:pt idx="23">
                  <c:v>0</c:v>
                </c:pt>
              </c:numCache>
            </c:numRef>
          </c:val>
        </c:ser>
        <c:ser>
          <c:idx val="2"/>
          <c:order val="2"/>
          <c:tx>
            <c:strRef>
              <c:f>'CH-Stromproduktion'!$S$3</c:f>
              <c:strCache>
                <c:ptCount val="1"/>
                <c:pt idx="0">
                  <c:v>Fossil-therm. KW+WKK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C000"/>
              </a:solidFill>
            </a:ln>
          </c:spPr>
          <c:cat>
            <c:numRef>
              <c:f>'CH-Stromproduktion'!$P$6:$P$30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'CH-Stromproduktion'!$S$7:$S$31</c:f>
              <c:numCache>
                <c:formatCode>General</c:formatCode>
                <c:ptCount val="25"/>
                <c:pt idx="0">
                  <c:v>1900</c:v>
                </c:pt>
                <c:pt idx="1">
                  <c:v>1900</c:v>
                </c:pt>
                <c:pt idx="2">
                  <c:v>1800</c:v>
                </c:pt>
                <c:pt idx="3">
                  <c:v>1700</c:v>
                </c:pt>
                <c:pt idx="4">
                  <c:v>1700</c:v>
                </c:pt>
                <c:pt idx="5">
                  <c:v>1700</c:v>
                </c:pt>
                <c:pt idx="6">
                  <c:v>1600</c:v>
                </c:pt>
                <c:pt idx="7">
                  <c:v>1500</c:v>
                </c:pt>
                <c:pt idx="8">
                  <c:v>1500</c:v>
                </c:pt>
                <c:pt idx="9">
                  <c:v>1400</c:v>
                </c:pt>
                <c:pt idx="10">
                  <c:v>1100</c:v>
                </c:pt>
                <c:pt idx="11">
                  <c:v>1100</c:v>
                </c:pt>
                <c:pt idx="12">
                  <c:v>1000</c:v>
                </c:pt>
                <c:pt idx="13">
                  <c:v>1000</c:v>
                </c:pt>
                <c:pt idx="14">
                  <c:v>900</c:v>
                </c:pt>
                <c:pt idx="15">
                  <c:v>800</c:v>
                </c:pt>
                <c:pt idx="16">
                  <c:v>800</c:v>
                </c:pt>
                <c:pt idx="17">
                  <c:v>700</c:v>
                </c:pt>
                <c:pt idx="18">
                  <c:v>700</c:v>
                </c:pt>
                <c:pt idx="19">
                  <c:v>700</c:v>
                </c:pt>
                <c:pt idx="20">
                  <c:v>700</c:v>
                </c:pt>
                <c:pt idx="21">
                  <c:v>700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3"/>
          <c:order val="3"/>
          <c:tx>
            <c:strRef>
              <c:f>'CH-Stromproduktion'!$T$3</c:f>
              <c:strCache>
                <c:ptCount val="1"/>
                <c:pt idx="0">
                  <c:v>Bezugsrechte</c:v>
                </c:pt>
              </c:strCache>
            </c:strRef>
          </c:tx>
          <c:spPr>
            <a:solidFill>
              <a:srgbClr val="CC6600"/>
            </a:solidFill>
            <a:ln>
              <a:solidFill>
                <a:srgbClr val="663300"/>
              </a:solidFill>
            </a:ln>
          </c:spPr>
          <c:cat>
            <c:numRef>
              <c:f>'CH-Stromproduktion'!$P$6:$P$30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'CH-Stromproduktion'!$T$7:$T$31</c:f>
              <c:numCache>
                <c:formatCode>General</c:formatCode>
                <c:ptCount val="25"/>
                <c:pt idx="0">
                  <c:v>15000</c:v>
                </c:pt>
                <c:pt idx="1">
                  <c:v>15000</c:v>
                </c:pt>
                <c:pt idx="2">
                  <c:v>15000</c:v>
                </c:pt>
                <c:pt idx="3">
                  <c:v>14000</c:v>
                </c:pt>
                <c:pt idx="4">
                  <c:v>13000</c:v>
                </c:pt>
                <c:pt idx="5">
                  <c:v>12000</c:v>
                </c:pt>
                <c:pt idx="6">
                  <c:v>10000</c:v>
                </c:pt>
                <c:pt idx="7">
                  <c:v>9000</c:v>
                </c:pt>
                <c:pt idx="8">
                  <c:v>9000</c:v>
                </c:pt>
                <c:pt idx="9">
                  <c:v>8000</c:v>
                </c:pt>
                <c:pt idx="10">
                  <c:v>8000</c:v>
                </c:pt>
                <c:pt idx="11">
                  <c:v>8000</c:v>
                </c:pt>
                <c:pt idx="12">
                  <c:v>8000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4"/>
          <c:order val="4"/>
          <c:tx>
            <c:strRef>
              <c:f>'CH-Stromproduktion'!$U$3</c:f>
              <c:strCache>
                <c:ptCount val="1"/>
                <c:pt idx="0">
                  <c:v>Erneuerbare</c:v>
                </c:pt>
              </c:strCache>
            </c:strRef>
          </c:tx>
          <c:spPr>
            <a:solidFill>
              <a:srgbClr val="66FF33"/>
            </a:solidFill>
            <a:ln>
              <a:solidFill>
                <a:srgbClr val="006600"/>
              </a:solidFill>
            </a:ln>
          </c:spPr>
          <c:cat>
            <c:numRef>
              <c:f>'CH-Stromproduktion'!$P$6:$P$30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'CH-Stromproduktion'!$U$7:$U$31</c:f>
              <c:numCache>
                <c:formatCode>General</c:formatCode>
                <c:ptCount val="25"/>
                <c:pt idx="0">
                  <c:v>900</c:v>
                </c:pt>
                <c:pt idx="1">
                  <c:v>900</c:v>
                </c:pt>
                <c:pt idx="2">
                  <c:v>1000</c:v>
                </c:pt>
                <c:pt idx="3">
                  <c:v>900</c:v>
                </c:pt>
                <c:pt idx="4">
                  <c:v>800</c:v>
                </c:pt>
                <c:pt idx="5">
                  <c:v>800</c:v>
                </c:pt>
                <c:pt idx="6">
                  <c:v>700</c:v>
                </c:pt>
                <c:pt idx="7">
                  <c:v>600</c:v>
                </c:pt>
                <c:pt idx="8">
                  <c:v>700</c:v>
                </c:pt>
                <c:pt idx="9">
                  <c:v>700</c:v>
                </c:pt>
                <c:pt idx="10">
                  <c:v>600</c:v>
                </c:pt>
                <c:pt idx="11">
                  <c:v>500</c:v>
                </c:pt>
                <c:pt idx="12">
                  <c:v>500</c:v>
                </c:pt>
                <c:pt idx="13">
                  <c:v>500</c:v>
                </c:pt>
                <c:pt idx="14">
                  <c:v>500</c:v>
                </c:pt>
                <c:pt idx="15">
                  <c:v>500</c:v>
                </c:pt>
                <c:pt idx="16">
                  <c:v>500</c:v>
                </c:pt>
                <c:pt idx="17">
                  <c:v>500</c:v>
                </c:pt>
                <c:pt idx="18">
                  <c:v>500</c:v>
                </c:pt>
                <c:pt idx="19">
                  <c:v>500</c:v>
                </c:pt>
                <c:pt idx="20">
                  <c:v>500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gapWidth val="0"/>
        <c:overlap val="100"/>
        <c:axId val="65314176"/>
        <c:axId val="65328256"/>
      </c:barChart>
      <c:lineChart>
        <c:grouping val="standard"/>
        <c:ser>
          <c:idx val="5"/>
          <c:order val="5"/>
          <c:tx>
            <c:strRef>
              <c:f>'CH-Stromproduktion'!$V$3</c:f>
              <c:strCache>
                <c:ptCount val="1"/>
                <c:pt idx="0">
                  <c:v>Nachfrage inkl. Speicherpumpen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'CH-Stromproduktion'!$P$6:$P$30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'CH-Stromproduktion'!$V$7:$V$31</c:f>
              <c:numCache>
                <c:formatCode>General</c:formatCode>
                <c:ptCount val="25"/>
                <c:pt idx="0">
                  <c:v>68000</c:v>
                </c:pt>
                <c:pt idx="1">
                  <c:v>68000</c:v>
                </c:pt>
                <c:pt idx="2">
                  <c:v>68000</c:v>
                </c:pt>
                <c:pt idx="3">
                  <c:v>68000</c:v>
                </c:pt>
                <c:pt idx="4">
                  <c:v>68000</c:v>
                </c:pt>
                <c:pt idx="5">
                  <c:v>68000</c:v>
                </c:pt>
                <c:pt idx="6">
                  <c:v>68000</c:v>
                </c:pt>
                <c:pt idx="7">
                  <c:v>68000</c:v>
                </c:pt>
                <c:pt idx="8">
                  <c:v>68000</c:v>
                </c:pt>
                <c:pt idx="9">
                  <c:v>68000</c:v>
                </c:pt>
                <c:pt idx="10">
                  <c:v>68000</c:v>
                </c:pt>
                <c:pt idx="11">
                  <c:v>68000</c:v>
                </c:pt>
                <c:pt idx="12">
                  <c:v>67800</c:v>
                </c:pt>
                <c:pt idx="13">
                  <c:v>67600</c:v>
                </c:pt>
                <c:pt idx="14">
                  <c:v>67400</c:v>
                </c:pt>
                <c:pt idx="15">
                  <c:v>67200</c:v>
                </c:pt>
                <c:pt idx="16">
                  <c:v>67000</c:v>
                </c:pt>
                <c:pt idx="17">
                  <c:v>66800</c:v>
                </c:pt>
                <c:pt idx="18">
                  <c:v>66600</c:v>
                </c:pt>
                <c:pt idx="19">
                  <c:v>66400</c:v>
                </c:pt>
                <c:pt idx="20">
                  <c:v>66200</c:v>
                </c:pt>
                <c:pt idx="21">
                  <c:v>66000</c:v>
                </c:pt>
                <c:pt idx="22">
                  <c:v>65800</c:v>
                </c:pt>
                <c:pt idx="23">
                  <c:v>65600</c:v>
                </c:pt>
              </c:numCache>
            </c:numRef>
          </c:val>
        </c:ser>
        <c:marker val="1"/>
        <c:axId val="65314176"/>
        <c:axId val="65328256"/>
      </c:lineChart>
      <c:catAx>
        <c:axId val="6531417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de-DE"/>
          </a:p>
        </c:txPr>
        <c:crossAx val="65328256"/>
        <c:crosses val="autoZero"/>
        <c:auto val="1"/>
        <c:lblAlgn val="ctr"/>
        <c:lblOffset val="100"/>
        <c:tickLblSkip val="1"/>
      </c:catAx>
      <c:valAx>
        <c:axId val="65328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Stromproduktion / -bedarf [GWh/a]</a:t>
                </a:r>
              </a:p>
            </c:rich>
          </c:tx>
          <c:layout/>
        </c:title>
        <c:numFmt formatCode="#,##0" sourceLinked="0"/>
        <c:tickLblPos val="nextTo"/>
        <c:crossAx val="6531417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21910136109133357"/>
          <c:y val="0.64048818897637749"/>
          <c:w val="0.65000565985923064"/>
          <c:h val="0.1475950506186727"/>
        </c:manualLayout>
      </c:layout>
      <c:spPr>
        <a:solidFill>
          <a:schemeClr val="bg1"/>
        </a:solidFill>
      </c:spPr>
    </c:legend>
    <c:plotVisOnly val="1"/>
    <c:dispBlanksAs val="gap"/>
  </c:chart>
  <c:spPr>
    <a:noFill/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de-DE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>
        <c:manualLayout>
          <c:layoutTarget val="inner"/>
          <c:xMode val="edge"/>
          <c:yMode val="edge"/>
          <c:x val="0.10896277500196258"/>
          <c:y val="5.0925925925925923E-2"/>
          <c:w val="0.85951011937461308"/>
          <c:h val="0.79622308777239148"/>
        </c:manualLayout>
      </c:layout>
      <c:barChart>
        <c:barDir val="col"/>
        <c:grouping val="stacked"/>
        <c:ser>
          <c:idx val="0"/>
          <c:order val="0"/>
          <c:tx>
            <c:strRef>
              <c:f>'CH-Stromproduktion'!$B$2</c:f>
              <c:strCache>
                <c:ptCount val="1"/>
                <c:pt idx="0">
                  <c:v>Energieperspektiven 2050</c:v>
                </c:pt>
              </c:strCache>
            </c:strRef>
          </c:tx>
          <c:spPr>
            <a:solidFill>
              <a:srgbClr val="000099"/>
            </a:solidFill>
            <a:ln w="25400">
              <a:solidFill>
                <a:srgbClr val="002060"/>
              </a:solidFill>
            </a:ln>
          </c:spPr>
          <c:cat>
            <c:numRef>
              <c:f>'CH-Stromproduktion'!$A$4:$A$28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'CH-Stromproduktion'!$B$4:$B$28</c:f>
              <c:numCache>
                <c:formatCode>General</c:formatCode>
                <c:ptCount val="25"/>
                <c:pt idx="8" formatCode="_-* #,##0\ _F_r_._-;\-* #,##0\ _F_r_._-;_-* &quot;-&quot;??\ _F_r_._-;_-@_-">
                  <c:v>0</c:v>
                </c:pt>
                <c:pt idx="9" formatCode="_-* #,##0\ _F_r_._-;\-* #,##0\ _F_r_._-;_-* &quot;-&quot;??\ _F_r_._-;_-@_-">
                  <c:v>51.333333333333186</c:v>
                </c:pt>
                <c:pt idx="10" formatCode="_-* #,##0\ _F_r_._-;\-* #,##0\ _F_r_._-;_-* &quot;-&quot;??\ _F_r_._-;_-@_-">
                  <c:v>109.66666666666622</c:v>
                </c:pt>
                <c:pt idx="11" formatCode="_-* #,##0\ _F_r_._-;\-* #,##0\ _F_r_._-;_-* &quot;-&quot;??\ _F_r_._-;_-@_-">
                  <c:v>430.5</c:v>
                </c:pt>
                <c:pt idx="12" formatCode="_-* #,##0\ _F_r_._-;\-* #,##0\ _F_r_._-;_-* &quot;-&quot;??\ _F_r_._-;_-@_-">
                  <c:v>441</c:v>
                </c:pt>
                <c:pt idx="13" formatCode="_-* #,##0\ _F_r_._-;\-* #,##0\ _F_r_._-;_-* &quot;-&quot;??\ _F_r_._-;_-@_-">
                  <c:v>449.06060606060595</c:v>
                </c:pt>
                <c:pt idx="14" formatCode="_-* #,##0\ _F_r_._-;\-* #,##0\ _F_r_._-;_-* &quot;-&quot;??\ _F_r_._-;_-@_-">
                  <c:v>850.5</c:v>
                </c:pt>
                <c:pt idx="15" formatCode="_-* #,##0\ _F_r_._-;\-* #,##0\ _F_r_._-;_-* &quot;-&quot;??\ _F_r_._-;_-@_-">
                  <c:v>850.5</c:v>
                </c:pt>
                <c:pt idx="16" formatCode="_-* #,##0\ _F_r_._-;\-* #,##0\ _F_r_._-;_-* &quot;-&quot;??\ _F_r_._-;_-@_-">
                  <c:v>861</c:v>
                </c:pt>
                <c:pt idx="17" formatCode="_-* #,##0\ _F_r_._-;\-* #,##0\ _F_r_._-;_-* &quot;-&quot;??\ _F_r_._-;_-@_-">
                  <c:v>861</c:v>
                </c:pt>
                <c:pt idx="18" formatCode="_-* #,##0\ _F_r_._-;\-* #,##0\ _F_r_._-;_-* &quot;-&quot;??\ _F_r_._-;_-@_-">
                  <c:v>1050</c:v>
                </c:pt>
                <c:pt idx="19" formatCode="_-* #,##0\ _F_r_._-;\-* #,##0\ _F_r_._-;_-* &quot;-&quot;??\ _F_r_._-;_-@_-">
                  <c:v>1050</c:v>
                </c:pt>
                <c:pt idx="20" formatCode="_-* #,##0\ _F_r_._-;\-* #,##0\ _F_r_._-;_-* &quot;-&quot;??\ _F_r_._-;_-@_-">
                  <c:v>1050</c:v>
                </c:pt>
                <c:pt idx="21" formatCode="_-* #,##0\ _F_r_._-;\-* #,##0\ _F_r_._-;_-* &quot;-&quot;??\ _F_r_._-;_-@_-">
                  <c:v>1050</c:v>
                </c:pt>
                <c:pt idx="22" formatCode="_-* #,##0\ _F_r_._-;\-* #,##0\ _F_r_._-;_-* &quot;-&quot;??\ _F_r_._-;_-@_-">
                  <c:v>1050</c:v>
                </c:pt>
                <c:pt idx="23" formatCode="_-* #,##0\ _F_r_._-;\-* #,##0\ _F_r_._-;_-* &quot;-&quot;??\ _F_r_._-;_-@_-">
                  <c:v>1050</c:v>
                </c:pt>
                <c:pt idx="24" formatCode="_-* #,##0\ _F_r_._-;\-* #,##0\ _F_r_._-;_-* &quot;-&quot;??\ _F_r_._-;_-@_-">
                  <c:v>1050</c:v>
                </c:pt>
              </c:numCache>
            </c:numRef>
          </c:val>
        </c:ser>
        <c:gapWidth val="0"/>
        <c:overlap val="100"/>
        <c:axId val="65378560"/>
        <c:axId val="65536000"/>
      </c:barChart>
      <c:catAx>
        <c:axId val="6537856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de-DE"/>
          </a:p>
        </c:txPr>
        <c:crossAx val="65536000"/>
        <c:crosses val="autoZero"/>
        <c:auto val="1"/>
        <c:lblAlgn val="ctr"/>
        <c:lblOffset val="100"/>
      </c:catAx>
      <c:valAx>
        <c:axId val="65536000"/>
        <c:scaling>
          <c:orientation val="minMax"/>
          <c:max val="15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zusätzliche Stromproduktion [GWh/a]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14566746864975211"/>
            </c:manualLayout>
          </c:layout>
        </c:title>
        <c:numFmt formatCode="#,##0" sourceLinked="0"/>
        <c:tickLblPos val="nextTo"/>
        <c:crossAx val="65378560"/>
        <c:crosses val="autoZero"/>
        <c:crossBetween val="between"/>
        <c:majorUnit val="250"/>
      </c:valAx>
    </c:plotArea>
    <c:legend>
      <c:legendPos val="r"/>
      <c:layout>
        <c:manualLayout>
          <c:xMode val="edge"/>
          <c:yMode val="edge"/>
          <c:x val="0.63521800756953584"/>
          <c:y val="6.5183773736468012E-2"/>
          <c:w val="0.33422637795275978"/>
          <c:h val="0.12357028288130679"/>
        </c:manualLayout>
      </c:layout>
    </c:legend>
    <c:plotVisOnly val="1"/>
  </c:chart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de-DE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</c:spPr>
          <c:dPt>
            <c:idx val="0"/>
            <c:spPr>
              <a:solidFill>
                <a:srgbClr val="0066FF"/>
              </a:solidFill>
              <a:ln>
                <a:solidFill>
                  <a:srgbClr val="0070C0"/>
                </a:solidFill>
              </a:ln>
            </c:spPr>
          </c:dPt>
          <c:dPt>
            <c:idx val="1"/>
            <c:spPr>
              <a:solidFill>
                <a:srgbClr val="FFFF00"/>
              </a:solidFill>
              <a:ln>
                <a:solidFill>
                  <a:srgbClr val="FFC000"/>
                </a:solidFill>
              </a:ln>
            </c:spPr>
          </c:dPt>
          <c:dPt>
            <c:idx val="2"/>
            <c:spPr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FF00FF"/>
              </a:solidFill>
              <a:ln>
                <a:solidFill>
                  <a:srgbClr val="FF0000"/>
                </a:solidFill>
              </a:ln>
            </c:spPr>
          </c:dPt>
          <c:dPt>
            <c:idx val="4"/>
            <c:spPr>
              <a:solidFill>
                <a:srgbClr val="66FF33"/>
              </a:solidFill>
              <a:ln>
                <a:solidFill>
                  <a:srgbClr val="000099"/>
                </a:solidFill>
              </a:ln>
            </c:spPr>
          </c:dPt>
          <c:dPt>
            <c:idx val="5"/>
            <c:spPr>
              <a:solidFill>
                <a:srgbClr val="FF0000"/>
              </a:solidFill>
              <a:ln>
                <a:solidFill>
                  <a:srgbClr val="FF00FF"/>
                </a:solidFill>
              </a:ln>
            </c:spPr>
          </c:dPt>
          <c:dPt>
            <c:idx val="6"/>
            <c:spPr>
              <a:solidFill>
                <a:srgbClr val="66330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spPr>
              <a:solidFill>
                <a:srgbClr val="CC6600"/>
              </a:solidFill>
              <a:ln>
                <a:solidFill>
                  <a:srgbClr val="990000"/>
                </a:solidFill>
              </a:ln>
            </c:spPr>
          </c:dPt>
          <c:dPt>
            <c:idx val="8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7.7946611188651812E-3"/>
                  <c:y val="2.6522588931702593E-2"/>
                </c:manualLayout>
              </c:layout>
              <c:showPercent val="1"/>
            </c:dLbl>
            <c:dLbl>
              <c:idx val="1"/>
              <c:layout>
                <c:manualLayout>
                  <c:x val="-1.0723320956117971E-2"/>
                  <c:y val="-2.1461625807412392E-2"/>
                </c:manualLayout>
              </c:layout>
              <c:showPercent val="1"/>
            </c:dLbl>
            <c:dLbl>
              <c:idx val="2"/>
              <c:layout>
                <c:manualLayout>
                  <c:x val="7.782371685144741E-3"/>
                  <c:y val="-2.5222166378138903E-2"/>
                </c:manualLayout>
              </c:layout>
              <c:showPercent val="1"/>
            </c:dLbl>
            <c:dLbl>
              <c:idx val="5"/>
              <c:layout>
                <c:manualLayout>
                  <c:x val="1.2141258262449635E-2"/>
                  <c:y val="2.0443029727667081E-2"/>
                </c:manualLayout>
              </c:layout>
              <c:showPercent val="1"/>
            </c:dLbl>
            <c:dLbl>
              <c:idx val="6"/>
              <c:layout>
                <c:manualLayout>
                  <c:x val="-5.1442691737111634E-3"/>
                  <c:y val="1.4560041696915597E-2"/>
                </c:manualLayout>
              </c:layout>
              <c:showPercent val="1"/>
            </c:dLbl>
            <c:dLbl>
              <c:idx val="8"/>
              <c:layout>
                <c:manualLayout>
                  <c:x val="1.9913886182287458E-2"/>
                  <c:y val="1.243275441633626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de-DE"/>
              </a:p>
            </c:txPr>
            <c:showPercent val="1"/>
            <c:showLeaderLines val="1"/>
          </c:dLbls>
          <c:cat>
            <c:strRef>
              <c:f>Zusammenfassung!$F$17:$N$17</c:f>
              <c:strCache>
                <c:ptCount val="9"/>
                <c:pt idx="0">
                  <c:v>Kleinwasserkraftwerke</c:v>
                </c:pt>
                <c:pt idx="1">
                  <c:v>Photovoltaik</c:v>
                </c:pt>
                <c:pt idx="2">
                  <c:v>Windenergie</c:v>
                </c:pt>
                <c:pt idx="3">
                  <c:v>Tiefe Geothermie</c:v>
                </c:pt>
                <c:pt idx="4">
                  <c:v>Holz</c:v>
                </c:pt>
                <c:pt idx="5">
                  <c:v>Kehrichtverbrennung (50%)</c:v>
                </c:pt>
                <c:pt idx="6">
                  <c:v>Kläranlagen</c:v>
                </c:pt>
                <c:pt idx="7">
                  <c:v>Grüngut/Lebensmittelabfälle/Hofdünger</c:v>
                </c:pt>
                <c:pt idx="8">
                  <c:v>Weitere Energieträger</c:v>
                </c:pt>
              </c:strCache>
            </c:strRef>
          </c:cat>
          <c:val>
            <c:numRef>
              <c:f>Zusammenfassung!$F$29:$N$29</c:f>
              <c:numCache>
                <c:formatCode>_-* #,##0.0\ _F_r_._-;\-* #,##0.0\ _F_r_._-;_-* "-"??\ _F_r_._-;_-@_-</c:formatCode>
                <c:ptCount val="9"/>
                <c:pt idx="0">
                  <c:v>134.74779999999998</c:v>
                </c:pt>
                <c:pt idx="1">
                  <c:v>192.62100000000001</c:v>
                </c:pt>
                <c:pt idx="2">
                  <c:v>201.5</c:v>
                </c:pt>
                <c:pt idx="3">
                  <c:v>15</c:v>
                </c:pt>
                <c:pt idx="4">
                  <c:v>14.041121810886612</c:v>
                </c:pt>
                <c:pt idx="5">
                  <c:v>32.5</c:v>
                </c:pt>
                <c:pt idx="6">
                  <c:v>7.3162166673881295</c:v>
                </c:pt>
                <c:pt idx="7">
                  <c:v>10</c:v>
                </c:pt>
                <c:pt idx="8">
                  <c:v>10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14285714285775"/>
          <c:y val="0.26470579475437911"/>
          <c:w val="0.42585034013605488"/>
          <c:h val="0.51314160198060343"/>
        </c:manualLayout>
      </c:layout>
      <c:txPr>
        <a:bodyPr/>
        <a:lstStyle/>
        <a:p>
          <a:pPr>
            <a:defRPr sz="1200"/>
          </a:pPr>
          <a:endParaRPr lang="de-DE"/>
        </a:p>
      </c:txPr>
    </c:legend>
    <c:plotVisOnly val="1"/>
  </c:chart>
  <c:spPr>
    <a:noFill/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de-DE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plotArea>
      <c:layout>
        <c:manualLayout>
          <c:layoutTarget val="inner"/>
          <c:xMode val="edge"/>
          <c:yMode val="edge"/>
          <c:x val="9.8879640044994527E-2"/>
          <c:y val="5.2194543297746428E-2"/>
          <c:w val="0.88157330689958291"/>
          <c:h val="0.62620039043162312"/>
        </c:manualLayout>
      </c:layout>
      <c:barChart>
        <c:barDir val="col"/>
        <c:grouping val="stacked"/>
        <c:ser>
          <c:idx val="0"/>
          <c:order val="0"/>
          <c:tx>
            <c:strRef>
              <c:f>'Kosten-Nutzen'!$C$1</c:f>
              <c:strCache>
                <c:ptCount val="1"/>
                <c:pt idx="0">
                  <c:v>Potenzial Steigerung Stromproduktion (50%)</c:v>
                </c:pt>
              </c:strCache>
            </c:strRef>
          </c:tx>
          <c:spPr>
            <a:solidFill>
              <a:srgbClr val="33CC33"/>
            </a:solidFill>
            <a:ln>
              <a:solidFill>
                <a:srgbClr val="003300"/>
              </a:solidFill>
            </a:ln>
          </c:spPr>
          <c:cat>
            <c:strRef>
              <c:f>'Kosten-Nutzen'!$A$3:$A$12</c:f>
              <c:strCache>
                <c:ptCount val="10"/>
                <c:pt idx="0">
                  <c:v>Ausleit- und Durchlauf-kraftwerke</c:v>
                </c:pt>
                <c:pt idx="1">
                  <c:v>Trinkwasser- und Abwasser-kraftwerke</c:v>
                </c:pt>
                <c:pt idx="2">
                  <c:v>Weitere Wasser-kraftwerke</c:v>
                </c:pt>
                <c:pt idx="3">
                  <c:v>Photovoltaik</c:v>
                </c:pt>
                <c:pt idx="4">
                  <c:v>Windenergie</c:v>
                </c:pt>
                <c:pt idx="5">
                  <c:v>Tiefe Geothermie</c:v>
                </c:pt>
                <c:pt idx="6">
                  <c:v>Biomasse - Holz</c:v>
                </c:pt>
                <c:pt idx="7">
                  <c:v>Biomasse - KVA (50%)</c:v>
                </c:pt>
                <c:pt idx="8">
                  <c:v>Biomasse - Kläranlagen</c:v>
                </c:pt>
                <c:pt idx="9">
                  <c:v>Weitere Biomasse</c:v>
                </c:pt>
              </c:strCache>
            </c:strRef>
          </c:cat>
          <c:val>
            <c:numRef>
              <c:f>'Kosten-Nutzen'!$E$3:$E$12</c:f>
              <c:numCache>
                <c:formatCode>_-* #,##0.00\ _F_r_._-;\-* #,##0.00\ _F_r_._-;_-* "-"??\ _F_r_._-;_-@_-</c:formatCode>
                <c:ptCount val="10"/>
                <c:pt idx="0">
                  <c:v>2.7166253101736961</c:v>
                </c:pt>
                <c:pt idx="1">
                  <c:v>0.2075136476426799</c:v>
                </c:pt>
                <c:pt idx="2">
                  <c:v>0.41947890818858585</c:v>
                </c:pt>
                <c:pt idx="3">
                  <c:v>4.7796774193548428</c:v>
                </c:pt>
                <c:pt idx="4">
                  <c:v>5</c:v>
                </c:pt>
                <c:pt idx="5">
                  <c:v>0.37220843672456583</c:v>
                </c:pt>
                <c:pt idx="6">
                  <c:v>0.34841493327262091</c:v>
                </c:pt>
                <c:pt idx="7">
                  <c:v>0.80645161290322598</c:v>
                </c:pt>
                <c:pt idx="8">
                  <c:v>0.18154383790044998</c:v>
                </c:pt>
                <c:pt idx="9">
                  <c:v>0.24813895781637726</c:v>
                </c:pt>
              </c:numCache>
            </c:numRef>
          </c:val>
        </c:ser>
        <c:ser>
          <c:idx val="5"/>
          <c:order val="1"/>
          <c:tx>
            <c:strRef>
              <c:f>'Kosten-Nutzen'!$F$1</c:f>
              <c:strCache>
                <c:ptCount val="1"/>
                <c:pt idx="0">
                  <c:v>Arbeitsplätze in Peripherie (10%)</c:v>
                </c:pt>
              </c:strCache>
            </c:strRef>
          </c:tx>
          <c:spPr>
            <a:ln>
              <a:solidFill>
                <a:srgbClr val="800000"/>
              </a:solidFill>
            </a:ln>
          </c:spPr>
          <c:val>
            <c:numRef>
              <c:f>'Kosten-Nutzen'!$H$3:$H$12</c:f>
              <c:numCache>
                <c:formatCode>_-* #,##0.00\ _F_r_._-;\-* #,##0.00\ _F_r_._-;_-* "-"??\ _F_r_._-;_-@_-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0.5</c:v>
                </c:pt>
              </c:numCache>
            </c:numRef>
          </c:val>
        </c:ser>
        <c:ser>
          <c:idx val="1"/>
          <c:order val="2"/>
          <c:tx>
            <c:strRef>
              <c:f>'Kosten-Nutzen'!$I$1</c:f>
              <c:strCache>
                <c:ptCount val="1"/>
                <c:pt idx="0">
                  <c:v>Wertschöpfung in Graubünden (10%)</c:v>
                </c:pt>
              </c:strCache>
            </c:strRef>
          </c:tx>
          <c:spPr>
            <a:solidFill>
              <a:srgbClr val="000099"/>
            </a:solidFill>
            <a:ln>
              <a:solidFill>
                <a:srgbClr val="002060"/>
              </a:solidFill>
            </a:ln>
          </c:spPr>
          <c:cat>
            <c:strRef>
              <c:f>'Kosten-Nutzen'!$A$3:$A$12</c:f>
              <c:strCache>
                <c:ptCount val="10"/>
                <c:pt idx="0">
                  <c:v>Ausleit- und Durchlauf-kraftwerke</c:v>
                </c:pt>
                <c:pt idx="1">
                  <c:v>Trinkwasser- und Abwasser-kraftwerke</c:v>
                </c:pt>
                <c:pt idx="2">
                  <c:v>Weitere Wasser-kraftwerke</c:v>
                </c:pt>
                <c:pt idx="3">
                  <c:v>Photovoltaik</c:v>
                </c:pt>
                <c:pt idx="4">
                  <c:v>Windenergie</c:v>
                </c:pt>
                <c:pt idx="5">
                  <c:v>Tiefe Geothermie</c:v>
                </c:pt>
                <c:pt idx="6">
                  <c:v>Biomasse - Holz</c:v>
                </c:pt>
                <c:pt idx="7">
                  <c:v>Biomasse - KVA (50%)</c:v>
                </c:pt>
                <c:pt idx="8">
                  <c:v>Biomasse - Kläranlagen</c:v>
                </c:pt>
                <c:pt idx="9">
                  <c:v>Weitere Biomasse</c:v>
                </c:pt>
              </c:strCache>
            </c:strRef>
          </c:cat>
          <c:val>
            <c:numRef>
              <c:f>'Kosten-Nutzen'!$K$3:$K$12</c:f>
              <c:numCache>
                <c:formatCode>_-* #,##0.0\ _F_r_._-;\-* #,##0.0\ _F_r_._-;_-* "-"??\ _F_r_._-;_-@_-</c:formatCode>
                <c:ptCount val="10"/>
                <c:pt idx="0">
                  <c:v>0.70000000000000029</c:v>
                </c:pt>
                <c:pt idx="1">
                  <c:v>0.8</c:v>
                </c:pt>
                <c:pt idx="2">
                  <c:v>0.8</c:v>
                </c:pt>
                <c:pt idx="3">
                  <c:v>0.5</c:v>
                </c:pt>
                <c:pt idx="4">
                  <c:v>0.4</c:v>
                </c:pt>
                <c:pt idx="5">
                  <c:v>0.5</c:v>
                </c:pt>
                <c:pt idx="6">
                  <c:v>0.8</c:v>
                </c:pt>
                <c:pt idx="7">
                  <c:v>0.70000000000000029</c:v>
                </c:pt>
                <c:pt idx="8">
                  <c:v>0.70000000000000029</c:v>
                </c:pt>
                <c:pt idx="9">
                  <c:v>0.60000000000000031</c:v>
                </c:pt>
              </c:numCache>
            </c:numRef>
          </c:val>
        </c:ser>
        <c:ser>
          <c:idx val="4"/>
          <c:order val="3"/>
          <c:tx>
            <c:strRef>
              <c:f>'Kosten-Nutzen'!$L$1</c:f>
              <c:strCache>
                <c:ptCount val="1"/>
                <c:pt idx="0">
                  <c:v>Flexibilität (10%)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CC6600"/>
              </a:solidFill>
            </a:ln>
          </c:spPr>
          <c:cat>
            <c:strRef>
              <c:f>'Kosten-Nutzen'!$A$3:$A$12</c:f>
              <c:strCache>
                <c:ptCount val="10"/>
                <c:pt idx="0">
                  <c:v>Ausleit- und Durchlauf-kraftwerke</c:v>
                </c:pt>
                <c:pt idx="1">
                  <c:v>Trinkwasser- und Abwasser-kraftwerke</c:v>
                </c:pt>
                <c:pt idx="2">
                  <c:v>Weitere Wasser-kraftwerke</c:v>
                </c:pt>
                <c:pt idx="3">
                  <c:v>Photovoltaik</c:v>
                </c:pt>
                <c:pt idx="4">
                  <c:v>Windenergie</c:v>
                </c:pt>
                <c:pt idx="5">
                  <c:v>Tiefe Geothermie</c:v>
                </c:pt>
                <c:pt idx="6">
                  <c:v>Biomasse - Holz</c:v>
                </c:pt>
                <c:pt idx="7">
                  <c:v>Biomasse - KVA (50%)</c:v>
                </c:pt>
                <c:pt idx="8">
                  <c:v>Biomasse - Kläranlagen</c:v>
                </c:pt>
                <c:pt idx="9">
                  <c:v>Weitere Biomasse</c:v>
                </c:pt>
              </c:strCache>
            </c:strRef>
          </c:cat>
          <c:val>
            <c:numRef>
              <c:f>'Kosten-Nutzen'!$N$3:$N$12</c:f>
              <c:numCache>
                <c:formatCode>_-* #,##0.0\ _F_r_._-;\-* #,##0.0\ _F_r_._-;_-* "-"??\ _F_r_._-;_-@_-</c:formatCode>
                <c:ptCount val="10"/>
                <c:pt idx="0">
                  <c:v>0</c:v>
                </c:pt>
                <c:pt idx="1">
                  <c:v>0.5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0.5</c:v>
                </c:pt>
                <c:pt idx="6">
                  <c:v>1</c:v>
                </c:pt>
                <c:pt idx="7">
                  <c:v>1</c:v>
                </c:pt>
                <c:pt idx="8">
                  <c:v>0.5</c:v>
                </c:pt>
                <c:pt idx="9">
                  <c:v>0.5</c:v>
                </c:pt>
              </c:numCache>
            </c:numRef>
          </c:val>
        </c:ser>
        <c:ser>
          <c:idx val="2"/>
          <c:order val="4"/>
          <c:tx>
            <c:strRef>
              <c:f>'Kosten-Nutzen'!$O$1</c:f>
              <c:strCache>
                <c:ptCount val="1"/>
                <c:pt idx="0">
                  <c:v>Stärkung der Forschung (10%)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C000"/>
              </a:solidFill>
            </a:ln>
          </c:spPr>
          <c:cat>
            <c:strRef>
              <c:f>'Kosten-Nutzen'!$A$3:$A$12</c:f>
              <c:strCache>
                <c:ptCount val="10"/>
                <c:pt idx="0">
                  <c:v>Ausleit- und Durchlauf-kraftwerke</c:v>
                </c:pt>
                <c:pt idx="1">
                  <c:v>Trinkwasser- und Abwasser-kraftwerke</c:v>
                </c:pt>
                <c:pt idx="2">
                  <c:v>Weitere Wasser-kraftwerke</c:v>
                </c:pt>
                <c:pt idx="3">
                  <c:v>Photovoltaik</c:v>
                </c:pt>
                <c:pt idx="4">
                  <c:v>Windenergie</c:v>
                </c:pt>
                <c:pt idx="5">
                  <c:v>Tiefe Geothermie</c:v>
                </c:pt>
                <c:pt idx="6">
                  <c:v>Biomasse - Holz</c:v>
                </c:pt>
                <c:pt idx="7">
                  <c:v>Biomasse - KVA (50%)</c:v>
                </c:pt>
                <c:pt idx="8">
                  <c:v>Biomasse - Kläranlagen</c:v>
                </c:pt>
                <c:pt idx="9">
                  <c:v>Weitere Biomasse</c:v>
                </c:pt>
              </c:strCache>
            </c:strRef>
          </c:cat>
          <c:val>
            <c:numRef>
              <c:f>'Kosten-Nutzen'!$Q$3:$Q$12</c:f>
              <c:numCache>
                <c:formatCode>_-* #,##0.0\ _F_r_._-;\-* #,##0.0\ _F_r_._-;_-* "-"??\ _F_r_._-;_-@_-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0.5</c:v>
                </c:pt>
                <c:pt idx="5">
                  <c:v>0.5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3"/>
          <c:order val="5"/>
          <c:tx>
            <c:strRef>
              <c:f>'Kosten-Nutzen'!$R$1</c:f>
              <c:strCache>
                <c:ptCount val="1"/>
                <c:pt idx="0">
                  <c:v>Unabhängigkeit von Dritten (10%)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FF"/>
              </a:solidFill>
            </a:ln>
          </c:spPr>
          <c:cat>
            <c:strRef>
              <c:f>'Kosten-Nutzen'!$A$3:$A$12</c:f>
              <c:strCache>
                <c:ptCount val="10"/>
                <c:pt idx="0">
                  <c:v>Ausleit- und Durchlauf-kraftwerke</c:v>
                </c:pt>
                <c:pt idx="1">
                  <c:v>Trinkwasser- und Abwasser-kraftwerke</c:v>
                </c:pt>
                <c:pt idx="2">
                  <c:v>Weitere Wasser-kraftwerke</c:v>
                </c:pt>
                <c:pt idx="3">
                  <c:v>Photovoltaik</c:v>
                </c:pt>
                <c:pt idx="4">
                  <c:v>Windenergie</c:v>
                </c:pt>
                <c:pt idx="5">
                  <c:v>Tiefe Geothermie</c:v>
                </c:pt>
                <c:pt idx="6">
                  <c:v>Biomasse - Holz</c:v>
                </c:pt>
                <c:pt idx="7">
                  <c:v>Biomasse - KVA (50%)</c:v>
                </c:pt>
                <c:pt idx="8">
                  <c:v>Biomasse - Kläranlagen</c:v>
                </c:pt>
                <c:pt idx="9">
                  <c:v>Weitere Biomasse</c:v>
                </c:pt>
              </c:strCache>
            </c:strRef>
          </c:cat>
          <c:val>
            <c:numRef>
              <c:f>'Kosten-Nutzen'!$T$3:$T$12</c:f>
              <c:numCache>
                <c:formatCode>_-* #,##0.0\ _F_r_._-;\-* #,##0.0\ _F_r_._-;_-* "-"??\ _F_r_._-;_-@_-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0.5</c:v>
                </c:pt>
                <c:pt idx="6">
                  <c:v>0.5</c:v>
                </c:pt>
                <c:pt idx="7">
                  <c:v>1</c:v>
                </c:pt>
                <c:pt idx="8">
                  <c:v>0.5</c:v>
                </c:pt>
                <c:pt idx="9">
                  <c:v>0.5</c:v>
                </c:pt>
              </c:numCache>
            </c:numRef>
          </c:val>
        </c:ser>
        <c:overlap val="100"/>
        <c:axId val="65658880"/>
        <c:axId val="65660416"/>
      </c:barChart>
      <c:catAx>
        <c:axId val="6565888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200"/>
            </a:pPr>
            <a:endParaRPr lang="de-DE"/>
          </a:p>
        </c:txPr>
        <c:crossAx val="65660416"/>
        <c:crosses val="autoZero"/>
        <c:auto val="1"/>
        <c:lblAlgn val="ctr"/>
        <c:lblOffset val="100"/>
      </c:catAx>
      <c:valAx>
        <c:axId val="65660416"/>
        <c:scaling>
          <c:orientation val="minMax"/>
          <c:max val="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Nutzen [gewichtete Punkte]</a:t>
                </a:r>
              </a:p>
            </c:rich>
          </c:tx>
          <c:layout/>
        </c:title>
        <c:numFmt formatCode="#,##0" sourceLinked="0"/>
        <c:tickLblPos val="nextTo"/>
        <c:crossAx val="65658880"/>
        <c:crosses val="autoZero"/>
        <c:crossBetween val="between"/>
        <c:majorUnit val="2"/>
      </c:valAx>
      <c:spPr>
        <a:noFill/>
      </c:spPr>
    </c:plotArea>
    <c:legend>
      <c:legendPos val="r"/>
      <c:layout>
        <c:manualLayout>
          <c:xMode val="edge"/>
          <c:yMode val="edge"/>
          <c:x val="0.54905163315187244"/>
          <c:y val="1.6176321539322153E-2"/>
          <c:w val="0.450948366848128"/>
          <c:h val="0.45887786347325943"/>
        </c:manualLayout>
      </c:layout>
      <c:txPr>
        <a:bodyPr/>
        <a:lstStyle/>
        <a:p>
          <a:pPr>
            <a:defRPr sz="1200"/>
          </a:pPr>
          <a:endParaRPr lang="de-DE"/>
        </a:p>
      </c:txPr>
    </c:legend>
    <c:plotVisOnly val="1"/>
  </c:chart>
  <c:spPr>
    <a:noFill/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de-DE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8.6688741721854326E-2"/>
          <c:y val="5.2194543297746428E-2"/>
          <c:w val="0.86815786271749162"/>
          <c:h val="0.79782516509279755"/>
        </c:manualLayout>
      </c:layout>
      <c:scatterChart>
        <c:scatterStyle val="lineMarker"/>
        <c:ser>
          <c:idx val="0"/>
          <c:order val="0"/>
          <c:spPr>
            <a:ln w="28575">
              <a:noFill/>
            </a:ln>
          </c:spPr>
          <c:dPt>
            <c:idx val="0"/>
            <c:marker>
              <c:symbol val="circle"/>
              <c:size val="7"/>
              <c:spPr>
                <a:solidFill>
                  <a:srgbClr val="000099"/>
                </a:solidFill>
              </c:spPr>
            </c:marker>
            <c:spPr>
              <a:ln w="28575">
                <a:solidFill>
                  <a:srgbClr val="000099"/>
                </a:solidFill>
              </a:ln>
            </c:spPr>
          </c:dPt>
          <c:dPt>
            <c:idx val="1"/>
            <c:marker>
              <c:symbol val="circle"/>
              <c:size val="7"/>
              <c:spPr>
                <a:solidFill>
                  <a:srgbClr val="6699FF"/>
                </a:solidFill>
                <a:ln>
                  <a:solidFill>
                    <a:srgbClr val="6699FF"/>
                  </a:solidFill>
                </a:ln>
              </c:spPr>
            </c:marker>
          </c:dPt>
          <c:dPt>
            <c:idx val="2"/>
            <c:marker>
              <c:symbol val="circle"/>
              <c:size val="7"/>
              <c:spPr>
                <a:solidFill>
                  <a:schemeClr val="tx2"/>
                </a:solidFill>
              </c:spPr>
            </c:marker>
          </c:dPt>
          <c:dPt>
            <c:idx val="3"/>
            <c:marker>
              <c:symbol val="circle"/>
              <c:size val="7"/>
              <c:spPr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c:spPr>
            </c:marker>
          </c:dPt>
          <c:dPt>
            <c:idx val="4"/>
            <c:marker>
              <c:symbol val="circle"/>
              <c:size val="7"/>
              <c:spPr>
                <a:solidFill>
                  <a:schemeClr val="bg1">
                    <a:lumMod val="5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c:spPr>
            </c:marker>
          </c:dPt>
          <c:dPt>
            <c:idx val="5"/>
            <c:marker>
              <c:symbol val="circle"/>
              <c:size val="7"/>
              <c:spPr>
                <a:solidFill>
                  <a:srgbClr val="FF00FF"/>
                </a:solidFill>
                <a:ln>
                  <a:solidFill>
                    <a:srgbClr val="FF00FF"/>
                  </a:solidFill>
                </a:ln>
              </c:spPr>
            </c:marker>
          </c:dPt>
          <c:dPt>
            <c:idx val="6"/>
            <c:marker>
              <c:symbol val="circle"/>
              <c:size val="7"/>
              <c:spPr>
                <a:solidFill>
                  <a:srgbClr val="66FF33"/>
                </a:solidFill>
                <a:ln>
                  <a:solidFill>
                    <a:srgbClr val="66FF33"/>
                  </a:solidFill>
                </a:ln>
              </c:spPr>
            </c:marker>
          </c:dPt>
          <c:dPt>
            <c:idx val="7"/>
            <c:marker>
              <c:symbol val="circle"/>
              <c:size val="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</c:dPt>
          <c:dPt>
            <c:idx val="8"/>
            <c:marker>
              <c:symbol val="circle"/>
              <c:size val="7"/>
              <c:spPr>
                <a:solidFill>
                  <a:srgbClr val="663300"/>
                </a:solidFill>
                <a:ln>
                  <a:solidFill>
                    <a:srgbClr val="663300"/>
                  </a:solidFill>
                </a:ln>
              </c:spPr>
            </c:marker>
          </c:dPt>
          <c:dPt>
            <c:idx val="9"/>
            <c:marker>
              <c:symbol val="circle"/>
              <c:size val="7"/>
              <c:spPr>
                <a:solidFill>
                  <a:srgbClr val="CC6600"/>
                </a:solidFill>
                <a:ln>
                  <a:solidFill>
                    <a:srgbClr val="CC6600"/>
                  </a:solidFill>
                </a:ln>
              </c:spPr>
            </c:marker>
          </c:dPt>
          <c:xVal>
            <c:numRef>
              <c:f>'Kosten-Nutzen'!$B$3:$B$12</c:f>
              <c:numCache>
                <c:formatCode>General</c:formatCode>
                <c:ptCount val="10"/>
                <c:pt idx="0">
                  <c:v>0.21750000000000005</c:v>
                </c:pt>
                <c:pt idx="1">
                  <c:v>0.21750000000000005</c:v>
                </c:pt>
                <c:pt idx="2">
                  <c:v>0.21750000000000005</c:v>
                </c:pt>
                <c:pt idx="3">
                  <c:v>0.4405</c:v>
                </c:pt>
                <c:pt idx="4">
                  <c:v>0.18500000000000005</c:v>
                </c:pt>
                <c:pt idx="5">
                  <c:v>0.31350000000000011</c:v>
                </c:pt>
                <c:pt idx="6">
                  <c:v>0.26250000000000001</c:v>
                </c:pt>
                <c:pt idx="7">
                  <c:v>0.128</c:v>
                </c:pt>
                <c:pt idx="8">
                  <c:v>0.18000000000000005</c:v>
                </c:pt>
                <c:pt idx="9">
                  <c:v>0.31750000000000012</c:v>
                </c:pt>
              </c:numCache>
            </c:numRef>
          </c:xVal>
          <c:yVal>
            <c:numRef>
              <c:f>'Kosten-Nutzen'!$X$3:$X$12</c:f>
              <c:numCache>
                <c:formatCode>_-* #,##0.0\ _F_r_._-;\-* #,##0.0\ _F_r_._-;_-* "-"??\ _F_r_._-;_-@_-</c:formatCode>
                <c:ptCount val="10"/>
                <c:pt idx="0">
                  <c:v>4.416625310173699</c:v>
                </c:pt>
                <c:pt idx="1">
                  <c:v>2.5075136476426816</c:v>
                </c:pt>
                <c:pt idx="2">
                  <c:v>2.2194789081885848</c:v>
                </c:pt>
                <c:pt idx="3">
                  <c:v>7.2796774193548428</c:v>
                </c:pt>
                <c:pt idx="4">
                  <c:v>6.9</c:v>
                </c:pt>
                <c:pt idx="5">
                  <c:v>3.3722084367245628</c:v>
                </c:pt>
                <c:pt idx="6">
                  <c:v>3.6484149332726208</c:v>
                </c:pt>
                <c:pt idx="7">
                  <c:v>3.5064516129032248</c:v>
                </c:pt>
                <c:pt idx="8">
                  <c:v>1.8815438379004499</c:v>
                </c:pt>
                <c:pt idx="9">
                  <c:v>2.3481389578163792</c:v>
                </c:pt>
              </c:numCache>
            </c:numRef>
          </c:yVal>
        </c:ser>
        <c:axId val="65845888"/>
        <c:axId val="65848064"/>
      </c:scatterChart>
      <c:valAx>
        <c:axId val="658458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Mittlerer KEV-Beitrag [CHF/kWh]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65848064"/>
        <c:crosses val="autoZero"/>
        <c:crossBetween val="midCat"/>
      </c:valAx>
      <c:valAx>
        <c:axId val="65848064"/>
        <c:scaling>
          <c:orientation val="minMax"/>
          <c:max val="1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Nutzen [gewichtete Punkte]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65845888"/>
        <c:crosses val="autoZero"/>
        <c:crossBetween val="midCat"/>
        <c:majorUnit val="2"/>
      </c:valAx>
      <c:spPr>
        <a:noFill/>
      </c:spPr>
    </c:plotArea>
    <c:plotVisOnly val="1"/>
  </c:chart>
  <c:spPr>
    <a:noFill/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de-DE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e-CH"/>
  <c:chart>
    <c:plotArea>
      <c:layout>
        <c:manualLayout>
          <c:layoutTarget val="inner"/>
          <c:xMode val="edge"/>
          <c:yMode val="edge"/>
          <c:x val="0.12171436733786949"/>
          <c:y val="5.219453017461341E-2"/>
          <c:w val="0.85941193397336968"/>
          <c:h val="0.79495465202081672"/>
        </c:manualLayout>
      </c:layout>
      <c:barChart>
        <c:barDir val="col"/>
        <c:grouping val="stacked"/>
        <c:ser>
          <c:idx val="0"/>
          <c:order val="0"/>
          <c:tx>
            <c:strRef>
              <c:f>Zielgrössen!$B$1</c:f>
              <c:strCache>
                <c:ptCount val="1"/>
                <c:pt idx="0">
                  <c:v>Kleinwasserkraftwerke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rgbClr val="000099"/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Zielgrössen!$B$59:$B$83</c:f>
              <c:numCache>
                <c:formatCode>_-* #,##0.00\ _F_r_._-;\-* #,##0.00\ _F_r_._-;_-* "-"??\ _F_r_._-;_-@_-</c:formatCode>
                <c:ptCount val="25"/>
                <c:pt idx="0">
                  <c:v>9</c:v>
                </c:pt>
                <c:pt idx="1">
                  <c:v>18</c:v>
                </c:pt>
                <c:pt idx="2">
                  <c:v>27</c:v>
                </c:pt>
                <c:pt idx="3">
                  <c:v>36</c:v>
                </c:pt>
                <c:pt idx="4">
                  <c:v>45</c:v>
                </c:pt>
                <c:pt idx="5">
                  <c:v>54</c:v>
                </c:pt>
                <c:pt idx="6">
                  <c:v>63</c:v>
                </c:pt>
                <c:pt idx="7">
                  <c:v>72</c:v>
                </c:pt>
                <c:pt idx="8">
                  <c:v>81</c:v>
                </c:pt>
                <c:pt idx="9">
                  <c:v>90</c:v>
                </c:pt>
                <c:pt idx="10">
                  <c:v>99</c:v>
                </c:pt>
                <c:pt idx="11">
                  <c:v>108</c:v>
                </c:pt>
                <c:pt idx="12">
                  <c:v>117</c:v>
                </c:pt>
                <c:pt idx="13">
                  <c:v>126</c:v>
                </c:pt>
                <c:pt idx="14">
                  <c:v>135</c:v>
                </c:pt>
                <c:pt idx="15">
                  <c:v>135</c:v>
                </c:pt>
                <c:pt idx="16">
                  <c:v>135</c:v>
                </c:pt>
                <c:pt idx="17">
                  <c:v>135</c:v>
                </c:pt>
                <c:pt idx="18">
                  <c:v>135</c:v>
                </c:pt>
                <c:pt idx="19">
                  <c:v>135</c:v>
                </c:pt>
                <c:pt idx="20">
                  <c:v>135</c:v>
                </c:pt>
                <c:pt idx="21">
                  <c:v>135</c:v>
                </c:pt>
                <c:pt idx="22">
                  <c:v>135</c:v>
                </c:pt>
                <c:pt idx="23">
                  <c:v>135</c:v>
                </c:pt>
                <c:pt idx="24">
                  <c:v>135</c:v>
                </c:pt>
              </c:numCache>
            </c:numRef>
          </c:val>
        </c:ser>
        <c:ser>
          <c:idx val="1"/>
          <c:order val="1"/>
          <c:tx>
            <c:strRef>
              <c:f>Zielgrössen!$C$1</c:f>
              <c:strCache>
                <c:ptCount val="1"/>
                <c:pt idx="0">
                  <c:v>Photovoltaik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C000"/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Zielgrössen!$C$59:$C$83</c:f>
              <c:numCache>
                <c:formatCode>_-* #,##0.00\ _F_r_._-;\-* #,##0.00\ _F_r_._-;_-* "-"??\ _F_r_._-;_-@_-</c:formatCode>
                <c:ptCount val="25"/>
                <c:pt idx="0">
                  <c:v>0.40000000000000036</c:v>
                </c:pt>
                <c:pt idx="1">
                  <c:v>0.84000000000000075</c:v>
                </c:pt>
                <c:pt idx="2">
                  <c:v>1.3240000000000007</c:v>
                </c:pt>
                <c:pt idx="3">
                  <c:v>1.8564000000000007</c:v>
                </c:pt>
                <c:pt idx="4">
                  <c:v>2.4420400000000004</c:v>
                </c:pt>
                <c:pt idx="5">
                  <c:v>3.0862440000000007</c:v>
                </c:pt>
                <c:pt idx="6">
                  <c:v>3.7948684000000013</c:v>
                </c:pt>
                <c:pt idx="7">
                  <c:v>4.57435524</c:v>
                </c:pt>
                <c:pt idx="8">
                  <c:v>5.4317907640000032</c:v>
                </c:pt>
                <c:pt idx="9">
                  <c:v>10.374969840400002</c:v>
                </c:pt>
                <c:pt idx="10">
                  <c:v>13.24996380848</c:v>
                </c:pt>
                <c:pt idx="11">
                  <c:v>16.699956570176006</c:v>
                </c:pt>
                <c:pt idx="12">
                  <c:v>20.839947884211206</c:v>
                </c:pt>
                <c:pt idx="13">
                  <c:v>25.807937461053463</c:v>
                </c:pt>
                <c:pt idx="14">
                  <c:v>31.769524953264124</c:v>
                </c:pt>
                <c:pt idx="15">
                  <c:v>38.923429943916965</c:v>
                </c:pt>
                <c:pt idx="16">
                  <c:v>47.508115932700385</c:v>
                </c:pt>
                <c:pt idx="17">
                  <c:v>57.809739119240405</c:v>
                </c:pt>
                <c:pt idx="18">
                  <c:v>70.171686943088488</c:v>
                </c:pt>
                <c:pt idx="19">
                  <c:v>85.0060243317062</c:v>
                </c:pt>
                <c:pt idx="20">
                  <c:v>102.80722919804749</c:v>
                </c:pt>
                <c:pt idx="21">
                  <c:v>124.16867503765687</c:v>
                </c:pt>
                <c:pt idx="22">
                  <c:v>149.80241004518837</c:v>
                </c:pt>
                <c:pt idx="23">
                  <c:v>180.56289205422601</c:v>
                </c:pt>
                <c:pt idx="24">
                  <c:v>217.47547046507117</c:v>
                </c:pt>
              </c:numCache>
            </c:numRef>
          </c:val>
        </c:ser>
        <c:ser>
          <c:idx val="2"/>
          <c:order val="2"/>
          <c:tx>
            <c:strRef>
              <c:f>Zielgrössen!$D$1</c:f>
              <c:strCache>
                <c:ptCount val="1"/>
                <c:pt idx="0">
                  <c:v>Windenergie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Zielgrössen!$D$59:$D$83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20</c:v>
                </c:pt>
                <c:pt idx="6">
                  <c:v>40.000000000000007</c:v>
                </c:pt>
                <c:pt idx="7">
                  <c:v>60.000000000000007</c:v>
                </c:pt>
                <c:pt idx="8">
                  <c:v>80</c:v>
                </c:pt>
                <c:pt idx="9">
                  <c:v>100</c:v>
                </c:pt>
                <c:pt idx="10">
                  <c:v>120</c:v>
                </c:pt>
                <c:pt idx="11">
                  <c:v>140</c:v>
                </c:pt>
                <c:pt idx="12">
                  <c:v>160</c:v>
                </c:pt>
                <c:pt idx="13">
                  <c:v>180</c:v>
                </c:pt>
                <c:pt idx="14">
                  <c:v>200</c:v>
                </c:pt>
                <c:pt idx="15">
                  <c:v>200</c:v>
                </c:pt>
                <c:pt idx="16">
                  <c:v>200</c:v>
                </c:pt>
                <c:pt idx="17">
                  <c:v>200</c:v>
                </c:pt>
                <c:pt idx="18">
                  <c:v>200</c:v>
                </c:pt>
                <c:pt idx="19">
                  <c:v>200</c:v>
                </c:pt>
                <c:pt idx="20">
                  <c:v>200</c:v>
                </c:pt>
                <c:pt idx="21">
                  <c:v>200</c:v>
                </c:pt>
                <c:pt idx="22">
                  <c:v>200</c:v>
                </c:pt>
                <c:pt idx="23">
                  <c:v>200</c:v>
                </c:pt>
                <c:pt idx="24">
                  <c:v>200</c:v>
                </c:pt>
              </c:numCache>
            </c:numRef>
          </c:val>
        </c:ser>
        <c:ser>
          <c:idx val="3"/>
          <c:order val="3"/>
          <c:tx>
            <c:strRef>
              <c:f>Zielgrössen!$E$1</c:f>
              <c:strCache>
                <c:ptCount val="1"/>
                <c:pt idx="0">
                  <c:v>Tiefe Geothermie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00"/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Zielgrössen!$E$59:$E$83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</c:numCache>
            </c:numRef>
          </c:val>
        </c:ser>
        <c:ser>
          <c:idx val="4"/>
          <c:order val="4"/>
          <c:tx>
            <c:strRef>
              <c:f>Zielgrössen!$F$1</c:f>
              <c:strCache>
                <c:ptCount val="1"/>
                <c:pt idx="0">
                  <c:v>Holz</c:v>
                </c:pt>
              </c:strCache>
            </c:strRef>
          </c:tx>
          <c:spPr>
            <a:solidFill>
              <a:srgbClr val="66FF33"/>
            </a:solidFill>
            <a:ln>
              <a:solidFill>
                <a:srgbClr val="006600"/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Zielgrössen!$F$59:$F$83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</c:numCache>
            </c:numRef>
          </c:val>
        </c:ser>
        <c:ser>
          <c:idx val="5"/>
          <c:order val="5"/>
          <c:tx>
            <c:strRef>
              <c:f>Zielgrössen!$G$1</c:f>
              <c:strCache>
                <c:ptCount val="1"/>
                <c:pt idx="0">
                  <c:v>Kehrichtverbrennung (50%)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FF"/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Zielgrössen!$G$59:$G$83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30</c:v>
                </c:pt>
                <c:pt idx="10">
                  <c:v>30</c:v>
                </c:pt>
                <c:pt idx="11">
                  <c:v>30</c:v>
                </c:pt>
                <c:pt idx="12">
                  <c:v>30</c:v>
                </c:pt>
                <c:pt idx="13">
                  <c:v>30</c:v>
                </c:pt>
                <c:pt idx="14">
                  <c:v>30</c:v>
                </c:pt>
                <c:pt idx="15">
                  <c:v>30</c:v>
                </c:pt>
                <c:pt idx="16">
                  <c:v>30</c:v>
                </c:pt>
                <c:pt idx="17">
                  <c:v>30</c:v>
                </c:pt>
                <c:pt idx="18">
                  <c:v>30</c:v>
                </c:pt>
                <c:pt idx="19">
                  <c:v>30</c:v>
                </c:pt>
                <c:pt idx="20">
                  <c:v>30</c:v>
                </c:pt>
                <c:pt idx="21">
                  <c:v>30</c:v>
                </c:pt>
                <c:pt idx="22">
                  <c:v>30</c:v>
                </c:pt>
                <c:pt idx="23">
                  <c:v>30</c:v>
                </c:pt>
                <c:pt idx="24">
                  <c:v>30</c:v>
                </c:pt>
              </c:numCache>
            </c:numRef>
          </c:val>
        </c:ser>
        <c:ser>
          <c:idx val="6"/>
          <c:order val="6"/>
          <c:tx>
            <c:strRef>
              <c:f>Zielgrössen!$H$1</c:f>
              <c:strCache>
                <c:ptCount val="1"/>
                <c:pt idx="0">
                  <c:v>Kläranlagen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chemeClr val="tx1"/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Zielgrössen!$H$59:$H$83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1.0000000000000004</c:v>
                </c:pt>
                <c:pt idx="4">
                  <c:v>2.0000000000000004</c:v>
                </c:pt>
                <c:pt idx="5">
                  <c:v>3.0000000000000004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7</c:v>
                </c:pt>
                <c:pt idx="17">
                  <c:v>7</c:v>
                </c:pt>
                <c:pt idx="18">
                  <c:v>7</c:v>
                </c:pt>
                <c:pt idx="19">
                  <c:v>7</c:v>
                </c:pt>
                <c:pt idx="20">
                  <c:v>7</c:v>
                </c:pt>
                <c:pt idx="21">
                  <c:v>7</c:v>
                </c:pt>
                <c:pt idx="22">
                  <c:v>7</c:v>
                </c:pt>
                <c:pt idx="23">
                  <c:v>7</c:v>
                </c:pt>
                <c:pt idx="24">
                  <c:v>7</c:v>
                </c:pt>
              </c:numCache>
            </c:numRef>
          </c:val>
        </c:ser>
        <c:ser>
          <c:idx val="7"/>
          <c:order val="7"/>
          <c:tx>
            <c:strRef>
              <c:f>Zielgrössen!$I$1</c:f>
              <c:strCache>
                <c:ptCount val="1"/>
                <c:pt idx="0">
                  <c:v>Grüngut/Lebensmittelabfälle/Hofdünger</c:v>
                </c:pt>
              </c:strCache>
            </c:strRef>
          </c:tx>
          <c:spPr>
            <a:solidFill>
              <a:srgbClr val="CC6600"/>
            </a:solidFill>
            <a:ln>
              <a:solidFill>
                <a:srgbClr val="663300"/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Zielgrössen!$I$59:$I$83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</c:numCache>
            </c:numRef>
          </c:val>
        </c:ser>
        <c:ser>
          <c:idx val="8"/>
          <c:order val="8"/>
          <c:tx>
            <c:strRef>
              <c:f>Zielgrössen!$J$1</c:f>
              <c:strCache>
                <c:ptCount val="1"/>
                <c:pt idx="0">
                  <c:v>Weitere Energieträger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c:spPr>
          <c:cat>
            <c:numRef>
              <c:f>Zielgrössen!$A$59:$A$83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Zielgrössen!$J$59:$J$83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gapWidth val="0"/>
        <c:overlap val="100"/>
        <c:axId val="66097152"/>
        <c:axId val="66098688"/>
      </c:barChart>
      <c:catAx>
        <c:axId val="66097152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/>
            </a:pPr>
            <a:endParaRPr lang="de-DE"/>
          </a:p>
        </c:txPr>
        <c:crossAx val="66098688"/>
        <c:crosses val="autoZero"/>
        <c:auto val="1"/>
        <c:lblAlgn val="ctr"/>
        <c:lblOffset val="100"/>
      </c:catAx>
      <c:valAx>
        <c:axId val="66098688"/>
        <c:scaling>
          <c:orientation val="minMax"/>
          <c:max val="7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Zunahme der Stromproduktion im Vergleich zu</a:t>
                </a:r>
                <a:r>
                  <a:rPr lang="en-US" sz="1200" baseline="0"/>
                  <a:t> 2010</a:t>
                </a:r>
                <a:r>
                  <a:rPr lang="en-US" sz="1200"/>
                  <a:t> [GWh/a]</a:t>
                </a:r>
              </a:p>
            </c:rich>
          </c:tx>
          <c:layout>
            <c:manualLayout>
              <c:xMode val="edge"/>
              <c:yMode val="edge"/>
              <c:x val="6.894428894062693E-3"/>
              <c:y val="0.12487946124172201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66097152"/>
        <c:crosses val="autoZero"/>
        <c:crossBetween val="between"/>
        <c:majorUnit val="100"/>
      </c:valAx>
      <c:spPr>
        <a:noFill/>
      </c:spPr>
    </c:plotArea>
    <c:legend>
      <c:legendPos val="r"/>
      <c:layout>
        <c:manualLayout>
          <c:xMode val="edge"/>
          <c:yMode val="edge"/>
          <c:x val="0.10362379121214516"/>
          <c:y val="8.3559839717544493E-2"/>
          <c:w val="0.84358299758076749"/>
          <c:h val="0.20692913385826897"/>
        </c:manualLayout>
      </c:layout>
      <c:txPr>
        <a:bodyPr/>
        <a:lstStyle/>
        <a:p>
          <a:pPr>
            <a:defRPr sz="1200"/>
          </a:pPr>
          <a:endParaRPr lang="de-DE"/>
        </a:p>
      </c:txPr>
    </c:legend>
    <c:plotVisOnly val="1"/>
  </c:chart>
  <c:spPr>
    <a:noFill/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de-DE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plotArea>
      <c:layout>
        <c:manualLayout>
          <c:layoutTarget val="inner"/>
          <c:xMode val="edge"/>
          <c:yMode val="edge"/>
          <c:x val="0.12573724278747894"/>
          <c:y val="5.2194543297746504E-2"/>
          <c:w val="0.8427912001147666"/>
          <c:h val="0.79495465202081605"/>
        </c:manualLayout>
      </c:layout>
      <c:barChart>
        <c:barDir val="col"/>
        <c:grouping val="stacked"/>
        <c:ser>
          <c:idx val="0"/>
          <c:order val="0"/>
          <c:tx>
            <c:strRef>
              <c:f>Zielgrössen!$B$1</c:f>
              <c:strCache>
                <c:ptCount val="1"/>
                <c:pt idx="0">
                  <c:v>Kleinwasserkraftwerke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rgbClr val="000099"/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Zielgrössen!$B$31:$B$55</c:f>
              <c:numCache>
                <c:formatCode>_-* #,##0.00\ _F_r_._-;\-* #,##0.00\ _F_r_._-;_-* "-"??\ _F_r_._-;_-@_-</c:formatCode>
                <c:ptCount val="25"/>
                <c:pt idx="0">
                  <c:v>553.28247500000032</c:v>
                </c:pt>
                <c:pt idx="1">
                  <c:v>562.28247500000032</c:v>
                </c:pt>
                <c:pt idx="2">
                  <c:v>571.28247500000032</c:v>
                </c:pt>
                <c:pt idx="3">
                  <c:v>580.28247500000032</c:v>
                </c:pt>
                <c:pt idx="4">
                  <c:v>589.28247500000032</c:v>
                </c:pt>
                <c:pt idx="5">
                  <c:v>598.28247500000032</c:v>
                </c:pt>
                <c:pt idx="6">
                  <c:v>607.28247500000032</c:v>
                </c:pt>
                <c:pt idx="7">
                  <c:v>616.28247500000032</c:v>
                </c:pt>
                <c:pt idx="8">
                  <c:v>625.28247500000032</c:v>
                </c:pt>
                <c:pt idx="9">
                  <c:v>634.28247500000032</c:v>
                </c:pt>
                <c:pt idx="10">
                  <c:v>643.28247500000032</c:v>
                </c:pt>
                <c:pt idx="11">
                  <c:v>652.28247500000032</c:v>
                </c:pt>
                <c:pt idx="12">
                  <c:v>661.28247500000032</c:v>
                </c:pt>
                <c:pt idx="13">
                  <c:v>670.28247500000032</c:v>
                </c:pt>
                <c:pt idx="14">
                  <c:v>679.28247500000032</c:v>
                </c:pt>
                <c:pt idx="15">
                  <c:v>679.28247500000032</c:v>
                </c:pt>
                <c:pt idx="16">
                  <c:v>679.28247500000032</c:v>
                </c:pt>
                <c:pt idx="17">
                  <c:v>679.28247500000032</c:v>
                </c:pt>
                <c:pt idx="18">
                  <c:v>679.28247500000032</c:v>
                </c:pt>
                <c:pt idx="19">
                  <c:v>679.28247500000032</c:v>
                </c:pt>
                <c:pt idx="20">
                  <c:v>679.28247500000032</c:v>
                </c:pt>
                <c:pt idx="21">
                  <c:v>679.28247500000032</c:v>
                </c:pt>
                <c:pt idx="22">
                  <c:v>679.28247500000032</c:v>
                </c:pt>
                <c:pt idx="23">
                  <c:v>679.28247500000032</c:v>
                </c:pt>
                <c:pt idx="24">
                  <c:v>679.28247500000032</c:v>
                </c:pt>
              </c:numCache>
            </c:numRef>
          </c:val>
        </c:ser>
        <c:ser>
          <c:idx val="1"/>
          <c:order val="1"/>
          <c:tx>
            <c:strRef>
              <c:f>Zielgrössen!$C$1</c:f>
              <c:strCache>
                <c:ptCount val="1"/>
                <c:pt idx="0">
                  <c:v>Photovoltaik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C000"/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Zielgrössen!$C$31:$C$55</c:f>
              <c:numCache>
                <c:formatCode>_-* #,##0.00\ _F_r_._-;\-* #,##0.00\ _F_r_._-;_-* "-"??\ _F_r_._-;_-@_-</c:formatCode>
                <c:ptCount val="25"/>
                <c:pt idx="0">
                  <c:v>4.4000000000000012</c:v>
                </c:pt>
                <c:pt idx="1">
                  <c:v>4.8400000000000016</c:v>
                </c:pt>
                <c:pt idx="2">
                  <c:v>5.3239999999999998</c:v>
                </c:pt>
                <c:pt idx="3">
                  <c:v>5.8564000000000016</c:v>
                </c:pt>
                <c:pt idx="4">
                  <c:v>6.4420400000000022</c:v>
                </c:pt>
                <c:pt idx="5">
                  <c:v>7.0862440000000024</c:v>
                </c:pt>
                <c:pt idx="6">
                  <c:v>7.794868400000003</c:v>
                </c:pt>
                <c:pt idx="7">
                  <c:v>8.5743552400000009</c:v>
                </c:pt>
                <c:pt idx="8">
                  <c:v>9.4317907639999987</c:v>
                </c:pt>
                <c:pt idx="9">
                  <c:v>14.374969840400002</c:v>
                </c:pt>
                <c:pt idx="10">
                  <c:v>17.249963808480004</c:v>
                </c:pt>
                <c:pt idx="11">
                  <c:v>20.699956570176006</c:v>
                </c:pt>
                <c:pt idx="12">
                  <c:v>24.839947884211206</c:v>
                </c:pt>
                <c:pt idx="13">
                  <c:v>29.807937461053463</c:v>
                </c:pt>
                <c:pt idx="14">
                  <c:v>35.769524953264124</c:v>
                </c:pt>
                <c:pt idx="15">
                  <c:v>42.923429943916965</c:v>
                </c:pt>
                <c:pt idx="16">
                  <c:v>51.508115932700385</c:v>
                </c:pt>
                <c:pt idx="17">
                  <c:v>61.809739119240405</c:v>
                </c:pt>
                <c:pt idx="18">
                  <c:v>74.171686943088488</c:v>
                </c:pt>
                <c:pt idx="19">
                  <c:v>89.0060243317062</c:v>
                </c:pt>
                <c:pt idx="20">
                  <c:v>106.80722919804749</c:v>
                </c:pt>
                <c:pt idx="21">
                  <c:v>128.16867503765693</c:v>
                </c:pt>
                <c:pt idx="22">
                  <c:v>153.80241004518837</c:v>
                </c:pt>
                <c:pt idx="23">
                  <c:v>184.56289205422601</c:v>
                </c:pt>
                <c:pt idx="24">
                  <c:v>221.47547046507117</c:v>
                </c:pt>
              </c:numCache>
            </c:numRef>
          </c:val>
        </c:ser>
        <c:ser>
          <c:idx val="2"/>
          <c:order val="2"/>
          <c:tx>
            <c:strRef>
              <c:f>Zielgrössen!$D$1</c:f>
              <c:strCache>
                <c:ptCount val="1"/>
                <c:pt idx="0">
                  <c:v>Windenergie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Zielgrössen!$D$31:$D$55</c:f>
              <c:numCache>
                <c:formatCode>_-* #,##0.00\ _F_r_._-;\-* #,##0.00\ _F_r_._-;_-* "-"??\ _F_r_._-;_-@_-</c:formatCode>
                <c:ptCount val="25"/>
                <c:pt idx="0">
                  <c:v>1.0000000000000004E-2</c:v>
                </c:pt>
                <c:pt idx="1">
                  <c:v>1.0000000000000004E-2</c:v>
                </c:pt>
                <c:pt idx="2">
                  <c:v>1.0000000000000004E-2</c:v>
                </c:pt>
                <c:pt idx="3">
                  <c:v>1.0000000000000004E-2</c:v>
                </c:pt>
                <c:pt idx="4">
                  <c:v>1.0000000000000004E-2</c:v>
                </c:pt>
                <c:pt idx="5">
                  <c:v>20.010000000000005</c:v>
                </c:pt>
                <c:pt idx="6">
                  <c:v>40.010000000000005</c:v>
                </c:pt>
                <c:pt idx="7">
                  <c:v>60.010000000000005</c:v>
                </c:pt>
                <c:pt idx="8">
                  <c:v>80.010000000000005</c:v>
                </c:pt>
                <c:pt idx="9">
                  <c:v>100.01</c:v>
                </c:pt>
                <c:pt idx="10">
                  <c:v>120.01</c:v>
                </c:pt>
                <c:pt idx="11">
                  <c:v>140.01</c:v>
                </c:pt>
                <c:pt idx="12">
                  <c:v>160.01</c:v>
                </c:pt>
                <c:pt idx="13">
                  <c:v>180.01</c:v>
                </c:pt>
                <c:pt idx="14">
                  <c:v>200.01</c:v>
                </c:pt>
                <c:pt idx="15">
                  <c:v>200.01</c:v>
                </c:pt>
                <c:pt idx="16">
                  <c:v>200.01</c:v>
                </c:pt>
                <c:pt idx="17">
                  <c:v>200.01</c:v>
                </c:pt>
                <c:pt idx="18">
                  <c:v>200.01</c:v>
                </c:pt>
                <c:pt idx="19">
                  <c:v>200.01</c:v>
                </c:pt>
                <c:pt idx="20">
                  <c:v>200.01</c:v>
                </c:pt>
                <c:pt idx="21">
                  <c:v>200.01</c:v>
                </c:pt>
                <c:pt idx="22">
                  <c:v>200.01</c:v>
                </c:pt>
                <c:pt idx="23">
                  <c:v>200.01</c:v>
                </c:pt>
                <c:pt idx="24">
                  <c:v>200.01</c:v>
                </c:pt>
              </c:numCache>
            </c:numRef>
          </c:val>
        </c:ser>
        <c:ser>
          <c:idx val="3"/>
          <c:order val="3"/>
          <c:tx>
            <c:strRef>
              <c:f>Zielgrössen!$E$1</c:f>
              <c:strCache>
                <c:ptCount val="1"/>
                <c:pt idx="0">
                  <c:v>Tiefe Geothermie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FF0000"/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Zielgrössen!$E$31:$E$55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</c:numCache>
            </c:numRef>
          </c:val>
        </c:ser>
        <c:ser>
          <c:idx val="4"/>
          <c:order val="4"/>
          <c:tx>
            <c:strRef>
              <c:f>Zielgrössen!$F$1</c:f>
              <c:strCache>
                <c:ptCount val="1"/>
                <c:pt idx="0">
                  <c:v>Holz</c:v>
                </c:pt>
              </c:strCache>
            </c:strRef>
          </c:tx>
          <c:spPr>
            <a:solidFill>
              <a:srgbClr val="66FF33"/>
            </a:solidFill>
            <a:ln>
              <a:solidFill>
                <a:srgbClr val="006600"/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Zielgrössen!$F$31:$F$55</c:f>
              <c:numCache>
                <c:formatCode>_-* #,##0.00\ _F_r_._-;\-* #,##0.00\ _F_r_._-;_-* "-"??\ _F_r_._-;_-@_-</c:formatCode>
                <c:ptCount val="25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32</c:v>
                </c:pt>
                <c:pt idx="5">
                  <c:v>34</c:v>
                </c:pt>
                <c:pt idx="6">
                  <c:v>36</c:v>
                </c:pt>
                <c:pt idx="7">
                  <c:v>38</c:v>
                </c:pt>
                <c:pt idx="8">
                  <c:v>40</c:v>
                </c:pt>
                <c:pt idx="9">
                  <c:v>40</c:v>
                </c:pt>
                <c:pt idx="10">
                  <c:v>40</c:v>
                </c:pt>
                <c:pt idx="11">
                  <c:v>40</c:v>
                </c:pt>
                <c:pt idx="12">
                  <c:v>40</c:v>
                </c:pt>
                <c:pt idx="13">
                  <c:v>40</c:v>
                </c:pt>
                <c:pt idx="14">
                  <c:v>40</c:v>
                </c:pt>
                <c:pt idx="15">
                  <c:v>40</c:v>
                </c:pt>
                <c:pt idx="16">
                  <c:v>40</c:v>
                </c:pt>
                <c:pt idx="17">
                  <c:v>40</c:v>
                </c:pt>
                <c:pt idx="18">
                  <c:v>40</c:v>
                </c:pt>
                <c:pt idx="19">
                  <c:v>40</c:v>
                </c:pt>
                <c:pt idx="20">
                  <c:v>40</c:v>
                </c:pt>
                <c:pt idx="21">
                  <c:v>40</c:v>
                </c:pt>
                <c:pt idx="22">
                  <c:v>40</c:v>
                </c:pt>
                <c:pt idx="23">
                  <c:v>40</c:v>
                </c:pt>
                <c:pt idx="24">
                  <c:v>40</c:v>
                </c:pt>
              </c:numCache>
            </c:numRef>
          </c:val>
        </c:ser>
        <c:ser>
          <c:idx val="5"/>
          <c:order val="5"/>
          <c:tx>
            <c:strRef>
              <c:f>Zielgrössen!$G$1</c:f>
              <c:strCache>
                <c:ptCount val="1"/>
                <c:pt idx="0">
                  <c:v>Kehrichtverbrennung (50%)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FF"/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Zielgrössen!$G$31:$G$55</c:f>
              <c:numCache>
                <c:formatCode>_-* #,##0.00\ _F_r_._-;\-* #,##0.00\ _F_r_._-;_-* "-"??\ _F_r_._-;_-@_-</c:formatCode>
                <c:ptCount val="2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50</c:v>
                </c:pt>
                <c:pt idx="19">
                  <c:v>50</c:v>
                </c:pt>
                <c:pt idx="20">
                  <c:v>50</c:v>
                </c:pt>
                <c:pt idx="21">
                  <c:v>50</c:v>
                </c:pt>
                <c:pt idx="22">
                  <c:v>50</c:v>
                </c:pt>
                <c:pt idx="23">
                  <c:v>50</c:v>
                </c:pt>
                <c:pt idx="24">
                  <c:v>50</c:v>
                </c:pt>
              </c:numCache>
            </c:numRef>
          </c:val>
        </c:ser>
        <c:ser>
          <c:idx val="6"/>
          <c:order val="6"/>
          <c:tx>
            <c:strRef>
              <c:f>Zielgrössen!$H$1</c:f>
              <c:strCache>
                <c:ptCount val="1"/>
                <c:pt idx="0">
                  <c:v>Kläranlagen</c:v>
                </c:pt>
              </c:strCache>
            </c:strRef>
          </c:tx>
          <c:spPr>
            <a:solidFill>
              <a:srgbClr val="663300"/>
            </a:solidFill>
            <a:ln>
              <a:solidFill>
                <a:schemeClr val="tx1"/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Zielgrössen!$H$31:$H$55</c:f>
              <c:numCache>
                <c:formatCode>_-* #,##0.00\ _F_r_._-;\-* #,##0.00\ _F_r_._-;_-* "-"??\ _F_r_._-;_-@_-</c:formatCode>
                <c:ptCount val="25"/>
                <c:pt idx="0">
                  <c:v>3.520267</c:v>
                </c:pt>
                <c:pt idx="1">
                  <c:v>3.520267</c:v>
                </c:pt>
                <c:pt idx="2">
                  <c:v>3.520267</c:v>
                </c:pt>
                <c:pt idx="3">
                  <c:v>4.5202670000000014</c:v>
                </c:pt>
                <c:pt idx="4">
                  <c:v>5.5202670000000014</c:v>
                </c:pt>
                <c:pt idx="5">
                  <c:v>6.5202670000000014</c:v>
                </c:pt>
                <c:pt idx="6">
                  <c:v>7.5202670000000014</c:v>
                </c:pt>
                <c:pt idx="7">
                  <c:v>8.5202670000000005</c:v>
                </c:pt>
                <c:pt idx="8">
                  <c:v>9.5202670000000005</c:v>
                </c:pt>
                <c:pt idx="9">
                  <c:v>10.520267</c:v>
                </c:pt>
                <c:pt idx="10">
                  <c:v>10.520267</c:v>
                </c:pt>
                <c:pt idx="11">
                  <c:v>10.520267</c:v>
                </c:pt>
                <c:pt idx="12">
                  <c:v>10.520267</c:v>
                </c:pt>
                <c:pt idx="13">
                  <c:v>10.520267</c:v>
                </c:pt>
                <c:pt idx="14">
                  <c:v>10.520267</c:v>
                </c:pt>
                <c:pt idx="15">
                  <c:v>10.520267</c:v>
                </c:pt>
                <c:pt idx="16">
                  <c:v>10.520267</c:v>
                </c:pt>
                <c:pt idx="17">
                  <c:v>10.520267</c:v>
                </c:pt>
                <c:pt idx="18">
                  <c:v>10.520267</c:v>
                </c:pt>
                <c:pt idx="19">
                  <c:v>10.520267</c:v>
                </c:pt>
                <c:pt idx="20">
                  <c:v>10.520267</c:v>
                </c:pt>
                <c:pt idx="21">
                  <c:v>10.520267</c:v>
                </c:pt>
                <c:pt idx="22">
                  <c:v>10.520267</c:v>
                </c:pt>
                <c:pt idx="23">
                  <c:v>10.520267</c:v>
                </c:pt>
                <c:pt idx="24">
                  <c:v>10.520267</c:v>
                </c:pt>
              </c:numCache>
            </c:numRef>
          </c:val>
        </c:ser>
        <c:ser>
          <c:idx val="7"/>
          <c:order val="7"/>
          <c:tx>
            <c:strRef>
              <c:f>Zielgrössen!$I$1</c:f>
              <c:strCache>
                <c:ptCount val="1"/>
                <c:pt idx="0">
                  <c:v>Grüngut/Lebensmittelabfälle/Hofdünger</c:v>
                </c:pt>
              </c:strCache>
            </c:strRef>
          </c:tx>
          <c:spPr>
            <a:solidFill>
              <a:srgbClr val="CC6600"/>
            </a:solidFill>
            <a:ln>
              <a:solidFill>
                <a:srgbClr val="663300"/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Zielgrössen!$I$31:$I$55</c:f>
              <c:numCache>
                <c:formatCode>_-* #,##0.00\ _F_r_._-;\-* #,##0.00\ _F_r_._-;_-* "-"??\ _F_r_._-;_-@_-</c:formatCode>
                <c:ptCount val="25"/>
                <c:pt idx="0">
                  <c:v>1.96326</c:v>
                </c:pt>
                <c:pt idx="1">
                  <c:v>1.96326</c:v>
                </c:pt>
                <c:pt idx="2">
                  <c:v>1.96326</c:v>
                </c:pt>
                <c:pt idx="3">
                  <c:v>1.96326</c:v>
                </c:pt>
                <c:pt idx="4">
                  <c:v>1.96326</c:v>
                </c:pt>
                <c:pt idx="5">
                  <c:v>2.96326</c:v>
                </c:pt>
                <c:pt idx="6">
                  <c:v>3.96326</c:v>
                </c:pt>
                <c:pt idx="7">
                  <c:v>4.9632600000000018</c:v>
                </c:pt>
                <c:pt idx="8">
                  <c:v>5.9632600000000018</c:v>
                </c:pt>
                <c:pt idx="9">
                  <c:v>6.9632600000000018</c:v>
                </c:pt>
                <c:pt idx="10">
                  <c:v>6.9632600000000018</c:v>
                </c:pt>
                <c:pt idx="11">
                  <c:v>6.9632600000000018</c:v>
                </c:pt>
                <c:pt idx="12">
                  <c:v>6.9632600000000018</c:v>
                </c:pt>
                <c:pt idx="13">
                  <c:v>6.9632600000000018</c:v>
                </c:pt>
                <c:pt idx="14">
                  <c:v>6.9632600000000018</c:v>
                </c:pt>
                <c:pt idx="15">
                  <c:v>6.9632600000000018</c:v>
                </c:pt>
                <c:pt idx="16">
                  <c:v>6.9632600000000018</c:v>
                </c:pt>
                <c:pt idx="17">
                  <c:v>6.9632600000000018</c:v>
                </c:pt>
                <c:pt idx="18">
                  <c:v>6.9632600000000018</c:v>
                </c:pt>
                <c:pt idx="19">
                  <c:v>6.9632600000000018</c:v>
                </c:pt>
                <c:pt idx="20">
                  <c:v>6.9632600000000018</c:v>
                </c:pt>
                <c:pt idx="21">
                  <c:v>6.9632600000000018</c:v>
                </c:pt>
                <c:pt idx="22">
                  <c:v>6.9632600000000018</c:v>
                </c:pt>
                <c:pt idx="23">
                  <c:v>6.9632600000000018</c:v>
                </c:pt>
                <c:pt idx="24">
                  <c:v>6.9632600000000018</c:v>
                </c:pt>
              </c:numCache>
            </c:numRef>
          </c:val>
        </c:ser>
        <c:ser>
          <c:idx val="8"/>
          <c:order val="8"/>
          <c:tx>
            <c:strRef>
              <c:f>Zielgrössen!$J$1</c:f>
              <c:strCache>
                <c:ptCount val="1"/>
                <c:pt idx="0">
                  <c:v>Weitere Energieträger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c:spPr>
          <c:cat>
            <c:numRef>
              <c:f>Zielgrössen!$A$31:$A$55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Zielgrössen!$J$31:$J$55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</c:ser>
        <c:gapWidth val="0"/>
        <c:overlap val="100"/>
        <c:axId val="65963136"/>
        <c:axId val="65964672"/>
      </c:barChart>
      <c:catAx>
        <c:axId val="6596313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/>
            </a:pPr>
            <a:endParaRPr lang="de-DE"/>
          </a:p>
        </c:txPr>
        <c:crossAx val="65964672"/>
        <c:crosses val="autoZero"/>
        <c:auto val="1"/>
        <c:lblAlgn val="ctr"/>
        <c:lblOffset val="100"/>
      </c:catAx>
      <c:valAx>
        <c:axId val="65964672"/>
        <c:scaling>
          <c:orientation val="minMax"/>
          <c:max val="14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Jährliche Stromproduktion [GWh/a]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65963136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11026830948457024"/>
          <c:y val="6.9324964272704404E-2"/>
          <c:w val="0.84983815174797173"/>
          <c:h val="0.21641905082149529"/>
        </c:manualLayout>
      </c:layout>
      <c:txPr>
        <a:bodyPr/>
        <a:lstStyle/>
        <a:p>
          <a:pPr>
            <a:defRPr sz="1200"/>
          </a:pPr>
          <a:endParaRPr lang="de-DE"/>
        </a:p>
      </c:txPr>
    </c:legend>
    <c:plotVisOnly val="1"/>
  </c:chart>
  <c:spPr>
    <a:noFill/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de-DE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e-CH"/>
  <c:chart>
    <c:autoTitleDeleted val="1"/>
    <c:plotArea>
      <c:layout>
        <c:manualLayout>
          <c:layoutTarget val="inner"/>
          <c:xMode val="edge"/>
          <c:yMode val="edge"/>
          <c:x val="0.1345544939451172"/>
          <c:y val="5.2194543297746504E-2"/>
          <c:w val="0.8339741097143053"/>
          <c:h val="0.79495465202081694"/>
        </c:manualLayout>
      </c:layout>
      <c:barChart>
        <c:barDir val="col"/>
        <c:grouping val="stacked"/>
        <c:ser>
          <c:idx val="0"/>
          <c:order val="0"/>
          <c:tx>
            <c:strRef>
              <c:f>Zielgrössen!$B$86</c:f>
              <c:strCache>
                <c:ptCount val="1"/>
                <c:pt idx="0">
                  <c:v>gemäss Energieperspektiven 2050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rgbClr val="000099"/>
              </a:solidFill>
            </a:ln>
          </c:spPr>
          <c:cat>
            <c:numRef>
              <c:f>Zielgrössen!$A$87:$A$111</c:f>
              <c:numCache>
                <c:formatCode>General</c:formatCode>
                <c:ptCount val="2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  <c:pt idx="14">
                  <c:v>2025</c:v>
                </c:pt>
                <c:pt idx="15">
                  <c:v>2026</c:v>
                </c:pt>
                <c:pt idx="16">
                  <c:v>2027</c:v>
                </c:pt>
                <c:pt idx="17">
                  <c:v>2028</c:v>
                </c:pt>
                <c:pt idx="18">
                  <c:v>2029</c:v>
                </c:pt>
                <c:pt idx="19">
                  <c:v>2030</c:v>
                </c:pt>
                <c:pt idx="20">
                  <c:v>2031</c:v>
                </c:pt>
                <c:pt idx="21">
                  <c:v>2032</c:v>
                </c:pt>
                <c:pt idx="22">
                  <c:v>2033</c:v>
                </c:pt>
                <c:pt idx="23">
                  <c:v>2034</c:v>
                </c:pt>
                <c:pt idx="24">
                  <c:v>2035</c:v>
                </c:pt>
              </c:numCache>
            </c:numRef>
          </c:cat>
          <c:val>
            <c:numRef>
              <c:f>Zielgrössen!$B$87:$B$111</c:f>
              <c:numCache>
                <c:formatCode>_-* #,##0.00\ _F_r_._-;\-* #,##0.00\ _F_r_._-;_-* "-"??\ _F_r_._-;_-@_-</c:formatCode>
                <c:ptCount val="2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108.80004342982397</c:v>
                </c:pt>
                <c:pt idx="12">
                  <c:v>86.160052115788744</c:v>
                </c:pt>
                <c:pt idx="13">
                  <c:v>60.25266859955245</c:v>
                </c:pt>
                <c:pt idx="14">
                  <c:v>426.73047504673576</c:v>
                </c:pt>
                <c:pt idx="15">
                  <c:v>419.57657005608286</c:v>
                </c:pt>
                <c:pt idx="16">
                  <c:v>421.49188406729945</c:v>
                </c:pt>
                <c:pt idx="17">
                  <c:v>411.19026088075975</c:v>
                </c:pt>
                <c:pt idx="18">
                  <c:v>587.8283130569115</c:v>
                </c:pt>
                <c:pt idx="19">
                  <c:v>572.99397566829418</c:v>
                </c:pt>
                <c:pt idx="20">
                  <c:v>555.19277080195252</c:v>
                </c:pt>
                <c:pt idx="21">
                  <c:v>533.83132496234293</c:v>
                </c:pt>
                <c:pt idx="22">
                  <c:v>508.19758995481175</c:v>
                </c:pt>
                <c:pt idx="23">
                  <c:v>477.43710794577373</c:v>
                </c:pt>
                <c:pt idx="24">
                  <c:v>440.524529534929</c:v>
                </c:pt>
              </c:numCache>
            </c:numRef>
          </c:val>
        </c:ser>
        <c:gapWidth val="0"/>
        <c:overlap val="100"/>
        <c:axId val="65990656"/>
        <c:axId val="65992192"/>
      </c:barChart>
      <c:catAx>
        <c:axId val="65990656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200"/>
            </a:pPr>
            <a:endParaRPr lang="de-DE"/>
          </a:p>
        </c:txPr>
        <c:crossAx val="65992192"/>
        <c:crosses val="autoZero"/>
        <c:auto val="1"/>
        <c:lblAlgn val="ctr"/>
        <c:lblOffset val="100"/>
      </c:catAx>
      <c:valAx>
        <c:axId val="65992192"/>
        <c:scaling>
          <c:orientation val="minMax"/>
          <c:max val="10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Zusätzlich</a:t>
                </a:r>
                <a:r>
                  <a:rPr lang="en-US" sz="1200" baseline="0"/>
                  <a:t> notwendige Stromproduktion aus Grosswasserkraft</a:t>
                </a:r>
                <a:r>
                  <a:rPr lang="en-US" sz="1200"/>
                  <a:t> [GWh/a]</a:t>
                </a:r>
              </a:p>
            </c:rich>
          </c:tx>
          <c:layout>
            <c:manualLayout>
              <c:xMode val="edge"/>
              <c:yMode val="edge"/>
              <c:x val="6.8944288940626947E-3"/>
              <c:y val="0.12487946124172201"/>
            </c:manualLayout>
          </c:layout>
        </c:title>
        <c:numFmt formatCode="#,##0" sourceLinked="0"/>
        <c:tickLblPos val="nextTo"/>
        <c:txPr>
          <a:bodyPr/>
          <a:lstStyle/>
          <a:p>
            <a:pPr>
              <a:defRPr sz="1200"/>
            </a:pPr>
            <a:endParaRPr lang="de-DE"/>
          </a:p>
        </c:txPr>
        <c:crossAx val="65990656"/>
        <c:crosses val="autoZero"/>
        <c:crossBetween val="between"/>
        <c:majorUnit val="200"/>
      </c:valAx>
      <c:spPr>
        <a:noFill/>
      </c:spPr>
    </c:plotArea>
    <c:legend>
      <c:legendPos val="r"/>
      <c:layout>
        <c:manualLayout>
          <c:xMode val="edge"/>
          <c:yMode val="edge"/>
          <c:x val="0.58202910682676257"/>
          <c:y val="5.0345130346251224E-2"/>
          <c:w val="0.39534883720930469"/>
          <c:h val="0.13100979815245573"/>
        </c:manualLayout>
      </c:layout>
      <c:txPr>
        <a:bodyPr/>
        <a:lstStyle/>
        <a:p>
          <a:pPr>
            <a:defRPr sz="1200"/>
          </a:pPr>
          <a:endParaRPr lang="de-DE"/>
        </a:p>
      </c:txPr>
    </c:legend>
    <c:plotVisOnly val="1"/>
  </c:chart>
  <c:spPr>
    <a:noFill/>
  </c:spPr>
  <c:txPr>
    <a:bodyPr/>
    <a:lstStyle/>
    <a:p>
      <a:pPr>
        <a:defRPr sz="800">
          <a:latin typeface="Arial" pitchFamily="34" charset="0"/>
          <a:cs typeface="Arial" pitchFamily="34" charset="0"/>
        </a:defRPr>
      </a:pPr>
      <a:endParaRPr lang="de-DE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0.70716</cdr:x>
      <cdr:y>0.25714</cdr:y>
    </cdr:from>
    <cdr:to>
      <cdr:x>0.95008</cdr:x>
      <cdr:y>0.38929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126" y="685800"/>
          <a:ext cx="1390650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800">
              <a:latin typeface="Arial" pitchFamily="34" charset="0"/>
              <a:cs typeface="Arial" pitchFamily="34" charset="0"/>
            </a:rPr>
            <a:t>angepasstes</a:t>
          </a:r>
          <a:r>
            <a:rPr lang="de-CH" sz="800" baseline="0">
              <a:latin typeface="Arial" pitchFamily="34" charset="0"/>
              <a:cs typeface="Arial" pitchFamily="34" charset="0"/>
            </a:rPr>
            <a:t> Szenario IV </a:t>
          </a:r>
        </a:p>
        <a:p xmlns:a="http://schemas.openxmlformats.org/drawingml/2006/main">
          <a:r>
            <a:rPr lang="de-CH" sz="800" baseline="0">
              <a:latin typeface="Arial" pitchFamily="34" charset="0"/>
              <a:cs typeface="Arial" pitchFamily="34" charset="0"/>
            </a:rPr>
            <a:t>"neue Energiepolitik"</a:t>
          </a:r>
          <a:endParaRPr lang="de-CH" sz="800"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0.55907</cdr:x>
      <cdr:y>0.03929</cdr:y>
    </cdr:from>
    <cdr:to>
      <cdr:x>0.97837</cdr:x>
      <cdr:y>0.20357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3200400" y="104776"/>
          <a:ext cx="240030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de-CH" sz="800">
              <a:latin typeface="Arial" pitchFamily="34" charset="0"/>
              <a:cs typeface="Arial" pitchFamily="34" charset="0"/>
            </a:rPr>
            <a:t>Quelle: BFE 2011c</a:t>
          </a:r>
        </a:p>
        <a:p xmlns:a="http://schemas.openxmlformats.org/drawingml/2006/main">
          <a:pPr algn="r"/>
          <a:r>
            <a:rPr lang="de-CH" sz="800">
              <a:latin typeface="Arial" pitchFamily="34" charset="0"/>
              <a:cs typeface="Arial" pitchFamily="34" charset="0"/>
            </a:rPr>
            <a:t>(hydrologisches Jahr,</a:t>
          </a:r>
          <a:br>
            <a:rPr lang="de-CH" sz="800">
              <a:latin typeface="Arial" pitchFamily="34" charset="0"/>
              <a:cs typeface="Arial" pitchFamily="34" charset="0"/>
            </a:rPr>
          </a:br>
          <a:r>
            <a:rPr lang="de-CH" sz="800">
              <a:latin typeface="Arial" pitchFamily="34" charset="0"/>
              <a:cs typeface="Arial" pitchFamily="34" charset="0"/>
            </a:rPr>
            <a:t>Bezugsrechte</a:t>
          </a:r>
          <a:r>
            <a:rPr lang="de-CH" sz="800" baseline="0">
              <a:latin typeface="Arial" pitchFamily="34" charset="0"/>
              <a:cs typeface="Arial" pitchFamily="34" charset="0"/>
            </a:rPr>
            <a:t> saldiert mit Lieferverpflichtungen)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0.12083</cdr:x>
      <cdr:y>0.07292</cdr:y>
    </cdr:from>
    <cdr:to>
      <cdr:x>0.56667</cdr:x>
      <cdr:y>0.1875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552450" y="200025"/>
          <a:ext cx="203835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800" b="1">
              <a:latin typeface="Arial" pitchFamily="34" charset="0"/>
              <a:cs typeface="Arial" pitchFamily="34" charset="0"/>
            </a:rPr>
            <a:t>Stromproduktionsziele Graubünden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0.55918</cdr:x>
      <cdr:y>0.08865</cdr:y>
    </cdr:from>
    <cdr:to>
      <cdr:x>0.98367</cdr:x>
      <cdr:y>0.28014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2609850" y="238125"/>
          <a:ext cx="1981200" cy="514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1200" b="1" dirty="0" smtClean="0">
              <a:latin typeface="Arial" pitchFamily="34" charset="0"/>
              <a:cs typeface="Arial" pitchFamily="34" charset="0"/>
            </a:rPr>
            <a:t>Realistisches Stromsteigerungspotenzial</a:t>
          </a:r>
          <a:endParaRPr lang="de-CH" sz="1200" b="1" dirty="0">
            <a:latin typeface="Arial" pitchFamily="34" charset="0"/>
            <a:cs typeface="Arial" pitchFamily="34" charset="0"/>
          </a:endParaRPr>
        </a:p>
        <a:p xmlns:a="http://schemas.openxmlformats.org/drawingml/2006/main">
          <a:r>
            <a:rPr lang="de-CH" sz="1200" b="1" dirty="0">
              <a:latin typeface="Arial" pitchFamily="34" charset="0"/>
              <a:cs typeface="Arial" pitchFamily="34" charset="0"/>
            </a:rPr>
            <a:t>GR:  618 </a:t>
          </a:r>
          <a:r>
            <a:rPr lang="de-CH" sz="1200" b="1" dirty="0" err="1">
              <a:latin typeface="Arial" pitchFamily="34" charset="0"/>
              <a:cs typeface="Arial" pitchFamily="34" charset="0"/>
            </a:rPr>
            <a:t>GWh</a:t>
          </a:r>
          <a:r>
            <a:rPr lang="de-CH" sz="1200" b="1" dirty="0">
              <a:latin typeface="Arial" pitchFamily="34" charset="0"/>
              <a:cs typeface="Arial" pitchFamily="34" charset="0"/>
            </a:rPr>
            <a:t>/a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0.10404</cdr:x>
      <cdr:y>0.05694</cdr:y>
    </cdr:from>
    <cdr:to>
      <cdr:x>0.45374</cdr:x>
      <cdr:y>0.17794</cdr:y>
    </cdr:to>
    <cdr:sp macro="" textlink="">
      <cdr:nvSpPr>
        <cdr:cNvPr id="12" name="Textfeld 1"/>
        <cdr:cNvSpPr txBox="1"/>
      </cdr:nvSpPr>
      <cdr:spPr>
        <a:xfrm xmlns:a="http://schemas.openxmlformats.org/drawingml/2006/main">
          <a:off x="596558" y="152401"/>
          <a:ext cx="2005197" cy="323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de-CH" sz="1200" b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keine Bewertung  der weiteren Technologiegruppen möglich</a:t>
          </a:r>
        </a:p>
      </cdr:txBody>
    </cdr:sp>
  </cdr:relSizeAnchor>
  <cdr:relSizeAnchor xmlns:cdr="http://schemas.openxmlformats.org/drawingml/2006/chartDrawing">
    <cdr:from>
      <cdr:x>0.13621</cdr:x>
      <cdr:y>0.07473</cdr:y>
    </cdr:from>
    <cdr:to>
      <cdr:x>0.36379</cdr:x>
      <cdr:y>0.19929</cdr:y>
    </cdr:to>
    <cdr:sp macro="" textlink="">
      <cdr:nvSpPr>
        <cdr:cNvPr id="13" name="Textfeld 12"/>
        <cdr:cNvSpPr txBox="1"/>
      </cdr:nvSpPr>
      <cdr:spPr>
        <a:xfrm xmlns:a="http://schemas.openxmlformats.org/drawingml/2006/main">
          <a:off x="781050" y="200025"/>
          <a:ext cx="1304925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CH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0.38614</cdr:x>
      <cdr:y>0.38983</cdr:y>
    </cdr:from>
    <cdr:to>
      <cdr:x>0.68864</cdr:x>
      <cdr:y>0.4788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2808312" y="1656184"/>
          <a:ext cx="2200024" cy="377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CH" sz="1200" b="0" dirty="0" err="1">
              <a:solidFill>
                <a:srgbClr val="000099"/>
              </a:solidFill>
              <a:latin typeface="Arial" pitchFamily="34" charset="0"/>
              <a:cs typeface="Arial" pitchFamily="34" charset="0"/>
            </a:rPr>
            <a:t>Ausleit</a:t>
          </a:r>
          <a:r>
            <a:rPr lang="de-CH" sz="1200" b="0" dirty="0">
              <a:solidFill>
                <a:srgbClr val="000099"/>
              </a:solidFill>
              <a:latin typeface="Arial" pitchFamily="34" charset="0"/>
              <a:cs typeface="Arial" pitchFamily="34" charset="0"/>
            </a:rPr>
            <a:t>- und Durchlaufkraftwerke</a:t>
          </a:r>
        </a:p>
      </cdr:txBody>
    </cdr:sp>
  </cdr:relSizeAnchor>
  <cdr:relSizeAnchor xmlns:cdr="http://schemas.openxmlformats.org/drawingml/2006/chartDrawing">
    <cdr:from>
      <cdr:x>0.13861</cdr:x>
      <cdr:y>0.54237</cdr:y>
    </cdr:from>
    <cdr:to>
      <cdr:x>0.50095</cdr:x>
      <cdr:y>0.6171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1008112" y="2304256"/>
          <a:ext cx="2635230" cy="31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de-CH" sz="1200" b="0" dirty="0">
              <a:solidFill>
                <a:srgbClr val="6699FF"/>
              </a:solidFill>
              <a:latin typeface="Arial" pitchFamily="34" charset="0"/>
              <a:cs typeface="Arial" pitchFamily="34" charset="0"/>
            </a:rPr>
            <a:t>Trinkwasser- und Abwasserkraftwerke</a:t>
          </a:r>
        </a:p>
      </cdr:txBody>
    </cdr:sp>
  </cdr:relSizeAnchor>
  <cdr:relSizeAnchor xmlns:cdr="http://schemas.openxmlformats.org/drawingml/2006/chartDrawing">
    <cdr:from>
      <cdr:x>0.45136</cdr:x>
      <cdr:y>0.68328</cdr:y>
    </cdr:from>
    <cdr:to>
      <cdr:x>0.66337</cdr:x>
      <cdr:y>0.80427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3282654" y="2902896"/>
          <a:ext cx="1541881" cy="514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CH" sz="1200" b="0" dirty="0">
              <a:solidFill>
                <a:schemeClr val="tx2"/>
              </a:solidFill>
              <a:latin typeface="Arial" pitchFamily="34" charset="0"/>
              <a:cs typeface="Arial" pitchFamily="34" charset="0"/>
            </a:rPr>
            <a:t>Weitere Wasser-</a:t>
          </a:r>
          <a:r>
            <a:rPr lang="de-CH" sz="1200" b="0" dirty="0" err="1">
              <a:solidFill>
                <a:schemeClr val="tx2"/>
              </a:solidFill>
              <a:latin typeface="Arial" pitchFamily="34" charset="0"/>
              <a:cs typeface="Arial" pitchFamily="34" charset="0"/>
            </a:rPr>
            <a:t>kraftwerke</a:t>
          </a:r>
          <a:endParaRPr lang="de-CH" sz="1200" b="0" dirty="0">
            <a:solidFill>
              <a:schemeClr val="tx2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0.40803</cdr:x>
      <cdr:y>0.25622</cdr:y>
    </cdr:from>
    <cdr:to>
      <cdr:x>0.59617</cdr:x>
      <cdr:y>0.34519</cdr:y>
    </cdr:to>
    <cdr:sp macro="" textlink="">
      <cdr:nvSpPr>
        <cdr:cNvPr id="5" name="Textfeld 1"/>
        <cdr:cNvSpPr txBox="1"/>
      </cdr:nvSpPr>
      <cdr:spPr>
        <a:xfrm xmlns:a="http://schemas.openxmlformats.org/drawingml/2006/main">
          <a:off x="2347445" y="685786"/>
          <a:ext cx="1082389" cy="2381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CH" sz="1200" b="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Windenergie</a:t>
          </a:r>
        </a:p>
      </cdr:txBody>
    </cdr:sp>
  </cdr:relSizeAnchor>
  <cdr:relSizeAnchor xmlns:cdr="http://schemas.openxmlformats.org/drawingml/2006/chartDrawing">
    <cdr:from>
      <cdr:x>0.21782</cdr:x>
      <cdr:y>0.47458</cdr:y>
    </cdr:from>
    <cdr:to>
      <cdr:x>0.36915</cdr:x>
      <cdr:y>0.55372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1584176" y="2016224"/>
          <a:ext cx="1100595" cy="336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de-CH" sz="1200" b="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KVA (50%)</a:t>
          </a:r>
        </a:p>
      </cdr:txBody>
    </cdr:sp>
  </cdr:relSizeAnchor>
  <cdr:relSizeAnchor xmlns:cdr="http://schemas.openxmlformats.org/drawingml/2006/chartDrawing">
    <cdr:from>
      <cdr:x>0.27014</cdr:x>
      <cdr:y>0.69039</cdr:y>
    </cdr:from>
    <cdr:to>
      <cdr:x>0.42965</cdr:x>
      <cdr:y>0.76868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1554150" y="1847837"/>
          <a:ext cx="917677" cy="20954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CH" sz="1200" b="0" dirty="0">
              <a:solidFill>
                <a:srgbClr val="663300"/>
              </a:solidFill>
              <a:latin typeface="Arial" pitchFamily="34" charset="0"/>
              <a:cs typeface="Arial" pitchFamily="34" charset="0"/>
            </a:rPr>
            <a:t>Kläranlagen</a:t>
          </a:r>
        </a:p>
      </cdr:txBody>
    </cdr:sp>
  </cdr:relSizeAnchor>
  <cdr:relSizeAnchor xmlns:cdr="http://schemas.openxmlformats.org/drawingml/2006/chartDrawing">
    <cdr:from>
      <cdr:x>0.52475</cdr:x>
      <cdr:y>0.47458</cdr:y>
    </cdr:from>
    <cdr:to>
      <cdr:x>0.59765</cdr:x>
      <cdr:y>0.55643</cdr:y>
    </cdr:to>
    <cdr:sp macro="" textlink="">
      <cdr:nvSpPr>
        <cdr:cNvPr id="8" name="Textfeld 1"/>
        <cdr:cNvSpPr txBox="1"/>
      </cdr:nvSpPr>
      <cdr:spPr>
        <a:xfrm xmlns:a="http://schemas.openxmlformats.org/drawingml/2006/main">
          <a:off x="3816424" y="2016224"/>
          <a:ext cx="530188" cy="3477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CH" sz="1200" b="0" dirty="0">
              <a:solidFill>
                <a:srgbClr val="66FF33"/>
              </a:solidFill>
              <a:latin typeface="Arial" pitchFamily="34" charset="0"/>
              <a:cs typeface="Arial" pitchFamily="34" charset="0"/>
            </a:rPr>
            <a:t>Holz</a:t>
          </a:r>
        </a:p>
      </cdr:txBody>
    </cdr:sp>
  </cdr:relSizeAnchor>
  <cdr:relSizeAnchor xmlns:cdr="http://schemas.openxmlformats.org/drawingml/2006/chartDrawing">
    <cdr:from>
      <cdr:x>0.63074</cdr:x>
      <cdr:y>0.53737</cdr:y>
    </cdr:from>
    <cdr:to>
      <cdr:x>0.84342</cdr:x>
      <cdr:y>0.62633</cdr:y>
    </cdr:to>
    <cdr:sp macro="" textlink="">
      <cdr:nvSpPr>
        <cdr:cNvPr id="9" name="Textfeld 1"/>
        <cdr:cNvSpPr txBox="1"/>
      </cdr:nvSpPr>
      <cdr:spPr>
        <a:xfrm xmlns:a="http://schemas.openxmlformats.org/drawingml/2006/main">
          <a:off x="3628689" y="1438295"/>
          <a:ext cx="1223570" cy="2381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CH" sz="1200" b="0" dirty="0">
              <a:solidFill>
                <a:srgbClr val="FF00FF"/>
              </a:solidFill>
              <a:latin typeface="Arial" pitchFamily="34" charset="0"/>
              <a:cs typeface="Arial" pitchFamily="34" charset="0"/>
            </a:rPr>
            <a:t>Tiefe </a:t>
          </a:r>
          <a:r>
            <a:rPr lang="de-CH" sz="1200" b="0" dirty="0" err="1">
              <a:solidFill>
                <a:srgbClr val="FF00FF"/>
              </a:solidFill>
              <a:latin typeface="Arial" pitchFamily="34" charset="0"/>
              <a:cs typeface="Arial" pitchFamily="34" charset="0"/>
            </a:rPr>
            <a:t>Geothermie</a:t>
          </a:r>
          <a:endParaRPr lang="de-CH" sz="1200" b="0" dirty="0">
            <a:solidFill>
              <a:srgbClr val="FF00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0.6359</cdr:x>
      <cdr:y>0.62277</cdr:y>
    </cdr:from>
    <cdr:to>
      <cdr:x>0.85881</cdr:x>
      <cdr:y>0.70107</cdr:y>
    </cdr:to>
    <cdr:sp macro="" textlink="">
      <cdr:nvSpPr>
        <cdr:cNvPr id="10" name="Textfeld 1"/>
        <cdr:cNvSpPr txBox="1"/>
      </cdr:nvSpPr>
      <cdr:spPr>
        <a:xfrm xmlns:a="http://schemas.openxmlformats.org/drawingml/2006/main">
          <a:off x="3658396" y="1666849"/>
          <a:ext cx="1282424" cy="209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CH" sz="1200" b="0" dirty="0">
              <a:solidFill>
                <a:srgbClr val="CC6600"/>
              </a:solidFill>
              <a:latin typeface="Arial" pitchFamily="34" charset="0"/>
              <a:cs typeface="Arial" pitchFamily="34" charset="0"/>
            </a:rPr>
            <a:t>Weitere Biomasse</a:t>
          </a:r>
        </a:p>
      </cdr:txBody>
    </cdr:sp>
  </cdr:relSizeAnchor>
  <cdr:relSizeAnchor xmlns:cdr="http://schemas.openxmlformats.org/drawingml/2006/chartDrawing">
    <cdr:from>
      <cdr:x>0.77661</cdr:x>
      <cdr:y>0.27402</cdr:y>
    </cdr:from>
    <cdr:to>
      <cdr:x>0.94021</cdr:x>
      <cdr:y>0.37366</cdr:y>
    </cdr:to>
    <cdr:sp macro="" textlink="">
      <cdr:nvSpPr>
        <cdr:cNvPr id="11" name="Textfeld 1"/>
        <cdr:cNvSpPr txBox="1"/>
      </cdr:nvSpPr>
      <cdr:spPr>
        <a:xfrm xmlns:a="http://schemas.openxmlformats.org/drawingml/2006/main">
          <a:off x="4467901" y="733432"/>
          <a:ext cx="941207" cy="2666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de-CH" sz="1200" b="0" dirty="0">
              <a:solidFill>
                <a:srgbClr val="FFC000"/>
              </a:solidFill>
              <a:latin typeface="Arial" pitchFamily="34" charset="0"/>
              <a:cs typeface="Arial" pitchFamily="34" charset="0"/>
            </a:rPr>
            <a:t>Photovoltaik</a:t>
          </a:r>
        </a:p>
      </cdr:txBody>
    </cdr:sp>
  </cdr:relSizeAnchor>
  <cdr:relSizeAnchor xmlns:cdr="http://schemas.openxmlformats.org/drawingml/2006/chartDrawing">
    <cdr:from>
      <cdr:x>0.60736</cdr:x>
      <cdr:y>0.05694</cdr:y>
    </cdr:from>
    <cdr:to>
      <cdr:x>0.95706</cdr:x>
      <cdr:y>0.17794</cdr:y>
    </cdr:to>
    <cdr:sp macro="" textlink="">
      <cdr:nvSpPr>
        <cdr:cNvPr id="12" name="Textfeld 1"/>
        <cdr:cNvSpPr txBox="1"/>
      </cdr:nvSpPr>
      <cdr:spPr>
        <a:xfrm xmlns:a="http://schemas.openxmlformats.org/drawingml/2006/main">
          <a:off x="2828925" y="152400"/>
          <a:ext cx="1628775" cy="323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de-CH" sz="1200" b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rPr>
            <a:t>keine Bewertung  der weiteren Technologiegruppen möglich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42975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D4F5CC-292D-4458-9FB9-9804B25F43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90550" y="744538"/>
            <a:ext cx="54832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2923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76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428163"/>
            <a:ext cx="2887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DA10E89-7862-4511-87BB-DDE61E7398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F875EF-CDB7-439F-B927-0117ABAFE1D7}" type="slidenum">
              <a:rPr lang="de-DE" smtClean="0"/>
              <a:pPr/>
              <a:t>17</a:t>
            </a:fld>
            <a:endParaRPr lang="de-DE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err="1" smtClean="0"/>
              <a:t>Begrüssung</a:t>
            </a:r>
            <a:r>
              <a:rPr lang="en-US" dirty="0" smtClean="0"/>
              <a:t> und </a:t>
            </a:r>
            <a:r>
              <a:rPr lang="en-US" dirty="0" err="1" smtClean="0"/>
              <a:t>Ablauf</a:t>
            </a:r>
            <a:r>
              <a:rPr lang="en-US" dirty="0" smtClean="0"/>
              <a:t> </a:t>
            </a:r>
            <a:r>
              <a:rPr lang="en-US" dirty="0" err="1" smtClean="0"/>
              <a:t>erklären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A4192-6975-4CAD-8A1F-B0CBA029D9B3}" type="slidenum">
              <a:rPr lang="de-DE" smtClean="0"/>
              <a:pPr/>
              <a:t>18</a:t>
            </a:fld>
            <a:endParaRPr lang="de-DE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44A1-8495-4B32-AEFD-CBD7D30664FF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44A1-8495-4B32-AEFD-CBD7D30664FF}" type="slidenum">
              <a:rPr lang="de-DE" smtClean="0"/>
              <a:pPr/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44A1-8495-4B32-AEFD-CBD7D30664FF}" type="slidenum">
              <a:rPr lang="de-DE" smtClean="0"/>
              <a:pPr/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44A1-8495-4B32-AEFD-CBD7D30664FF}" type="slidenum">
              <a:rPr lang="de-DE" smtClean="0"/>
              <a:pPr/>
              <a:t>22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Förderbeiträge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Hüllensanierung</a:t>
            </a:r>
            <a:r>
              <a:rPr lang="en-US" dirty="0" smtClean="0"/>
              <a:t> </a:t>
            </a:r>
            <a:r>
              <a:rPr lang="en-US" dirty="0" err="1" smtClean="0"/>
              <a:t>ersichtlich</a:t>
            </a:r>
            <a:r>
              <a:rPr lang="en-US" dirty="0" smtClean="0"/>
              <a:t>. Da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um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Gesamtsanierung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fördert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Kanton</a:t>
            </a:r>
            <a:r>
              <a:rPr lang="en-US" baseline="0" dirty="0" smtClean="0"/>
              <a:t> GR das </a:t>
            </a:r>
            <a:r>
              <a:rPr lang="en-US" baseline="0" dirty="0" err="1" smtClean="0"/>
              <a:t>Vorhaben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zusätzlich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50% Bonus. </a:t>
            </a:r>
            <a:r>
              <a:rPr lang="en-US" baseline="0" dirty="0" err="1" smtClean="0"/>
              <a:t>Somit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ergibt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sich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gesamthafte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Fördersumme</a:t>
            </a:r>
            <a:r>
              <a:rPr lang="en-US" baseline="0" dirty="0" smtClean="0"/>
              <a:t> von </a:t>
            </a:r>
            <a:r>
              <a:rPr lang="en-US" baseline="0" dirty="0" err="1" smtClean="0"/>
              <a:t>fr</a:t>
            </a:r>
            <a:r>
              <a:rPr lang="en-US" baseline="0" dirty="0" smtClean="0"/>
              <a:t>. 26550.-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Hinweis</a:t>
            </a:r>
            <a:r>
              <a:rPr lang="en-US" baseline="0" dirty="0" smtClean="0"/>
              <a:t> auf: </a:t>
            </a:r>
            <a:r>
              <a:rPr lang="en-US" baseline="0" dirty="0" err="1" smtClean="0"/>
              <a:t>umschliessender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Dämmperimeter</a:t>
            </a:r>
            <a:r>
              <a:rPr lang="en-US" baseline="0" dirty="0" smtClean="0"/>
              <a:t>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44A1-8495-4B32-AEFD-CBD7D30664FF}" type="slidenum">
              <a:rPr lang="de-DE" smtClean="0"/>
              <a:pPr/>
              <a:t>23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Gebäudehülle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Anforderungen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für</a:t>
            </a:r>
            <a:r>
              <a:rPr lang="en-US" baseline="0" dirty="0" smtClean="0"/>
              <a:t> die </a:t>
            </a:r>
            <a:r>
              <a:rPr lang="en-US" baseline="0" dirty="0" err="1" smtClean="0"/>
              <a:t>haustechnischen</a:t>
            </a:r>
            <a:r>
              <a:rPr lang="en-US" baseline="0" dirty="0" smtClean="0"/>
              <a:t> Anlagen </a:t>
            </a:r>
            <a:r>
              <a:rPr lang="en-US" baseline="0" dirty="0" err="1" smtClean="0"/>
              <a:t>erfüllt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Gesamtsanierung</a:t>
            </a:r>
            <a:r>
              <a:rPr lang="en-US" baseline="0" dirty="0" smtClean="0"/>
              <a:t>). </a:t>
            </a:r>
            <a:r>
              <a:rPr lang="en-US" baseline="0" dirty="0" err="1" smtClean="0"/>
              <a:t>F</a:t>
            </a:r>
            <a:r>
              <a:rPr lang="en-US" dirty="0" err="1" smtClean="0"/>
              <a:t>ördert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Kanton</a:t>
            </a:r>
            <a:r>
              <a:rPr lang="en-US" dirty="0" smtClean="0"/>
              <a:t> GR die WP (</a:t>
            </a:r>
            <a:r>
              <a:rPr lang="en-US" dirty="0" err="1" smtClean="0"/>
              <a:t>Erdsonde</a:t>
            </a:r>
            <a:r>
              <a:rPr lang="en-US" dirty="0" smtClean="0"/>
              <a:t>)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Fr. 5000.-, die Sole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ca. 6 m2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2400 Fr. Und </a:t>
            </a:r>
            <a:r>
              <a:rPr lang="en-US" baseline="0" dirty="0" err="1" smtClean="0"/>
              <a:t>eine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allfällige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Komfortlüftungsanlage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mit</a:t>
            </a:r>
            <a:r>
              <a:rPr lang="en-US" baseline="0" dirty="0" smtClean="0"/>
              <a:t> 2500 </a:t>
            </a:r>
            <a:r>
              <a:rPr lang="en-US" baseline="0" dirty="0" err="1" smtClean="0"/>
              <a:t>fr</a:t>
            </a:r>
            <a:r>
              <a:rPr lang="en-US" baseline="0" dirty="0" smtClean="0"/>
              <a:t>. Das </a:t>
            </a:r>
            <a:r>
              <a:rPr lang="en-US" baseline="0" dirty="0" err="1" smtClean="0"/>
              <a:t>würde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eine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totale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Fördersomme</a:t>
            </a:r>
            <a:r>
              <a:rPr lang="en-US" baseline="0" dirty="0" smtClean="0"/>
              <a:t> von </a:t>
            </a:r>
            <a:r>
              <a:rPr lang="en-US" baseline="0" dirty="0" err="1" smtClean="0"/>
              <a:t>rund</a:t>
            </a:r>
            <a:r>
              <a:rPr lang="en-US" baseline="0" dirty="0" smtClean="0"/>
              <a:t> 35000 Fr. </a:t>
            </a:r>
            <a:r>
              <a:rPr lang="en-US" baseline="0" dirty="0" err="1" smtClean="0"/>
              <a:t>ergeben</a:t>
            </a:r>
            <a:r>
              <a:rPr lang="en-US" baseline="0" dirty="0" smtClean="0"/>
              <a:t>. 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44A1-8495-4B32-AEFD-CBD7D30664FF}" type="slidenum">
              <a:rPr lang="de-DE" smtClean="0"/>
              <a:pPr/>
              <a:t>24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6744A1-8495-4B32-AEFD-CBD7D30664FF}" type="slidenum">
              <a:rPr lang="de-DE" smtClean="0"/>
              <a:pPr/>
              <a:t>25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125663"/>
            <a:ext cx="8569325" cy="14652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3876675"/>
            <a:ext cx="7056437" cy="174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1595438"/>
            <a:ext cx="9072563" cy="4514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0438" y="274638"/>
            <a:ext cx="2266950" cy="583565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274638"/>
            <a:ext cx="6653213" cy="583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504825" y="274638"/>
            <a:ext cx="9072563" cy="58356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04825" y="1595438"/>
            <a:ext cx="4459288" cy="2181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16513" y="1595438"/>
            <a:ext cx="4460875" cy="2181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04825" y="3929063"/>
            <a:ext cx="4459288" cy="2181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16513" y="3929063"/>
            <a:ext cx="4460875" cy="2181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825" y="1595438"/>
            <a:ext cx="44592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116513" y="1595438"/>
            <a:ext cx="4460875" cy="2181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116513" y="3929063"/>
            <a:ext cx="4460875" cy="21812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04825" y="1595438"/>
            <a:ext cx="4459288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595438"/>
            <a:ext cx="4460875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125663"/>
            <a:ext cx="8569325" cy="1465262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3876675"/>
            <a:ext cx="7056437" cy="17478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825" y="1595438"/>
            <a:ext cx="9072563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395788"/>
            <a:ext cx="8567738" cy="13589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2898775"/>
            <a:ext cx="8567738" cy="1497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825" y="1595438"/>
            <a:ext cx="4459288" cy="4514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595438"/>
            <a:ext cx="4460875" cy="4514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825" y="1595438"/>
            <a:ext cx="9072563" cy="4514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531938"/>
            <a:ext cx="4452938" cy="638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170113"/>
            <a:ext cx="4452938" cy="3940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531938"/>
            <a:ext cx="4456113" cy="638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170113"/>
            <a:ext cx="4456113" cy="3940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3050"/>
            <a:ext cx="3316288" cy="11588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273050"/>
            <a:ext cx="5635625" cy="58372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431925"/>
            <a:ext cx="3316288" cy="4678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4787900"/>
            <a:ext cx="6048375" cy="565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11188"/>
            <a:ext cx="6048375" cy="4103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353050"/>
            <a:ext cx="6048375" cy="80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1595438"/>
            <a:ext cx="9072563" cy="4514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0438" y="274638"/>
            <a:ext cx="2266950" cy="583565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274638"/>
            <a:ext cx="6653213" cy="583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395788"/>
            <a:ext cx="8567738" cy="13589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2898775"/>
            <a:ext cx="8567738" cy="1497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825" y="1595438"/>
            <a:ext cx="4459288" cy="4514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595438"/>
            <a:ext cx="4460875" cy="45148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531938"/>
            <a:ext cx="4452938" cy="638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170113"/>
            <a:ext cx="4452938" cy="3940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531938"/>
            <a:ext cx="4456113" cy="638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170113"/>
            <a:ext cx="4456113" cy="39401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4638"/>
            <a:ext cx="9072563" cy="1139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273050"/>
            <a:ext cx="3316288" cy="11588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273050"/>
            <a:ext cx="5635625" cy="583723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431925"/>
            <a:ext cx="3316288" cy="4678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4787900"/>
            <a:ext cx="6048375" cy="565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11188"/>
            <a:ext cx="6048375" cy="4103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353050"/>
            <a:ext cx="6048375" cy="80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3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_e_f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34950" y="6186488"/>
            <a:ext cx="327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01663" y="6378575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87" tIns="46143" rIns="92287" bIns="46143" anchor="ctr">
            <a:spAutoFit/>
          </a:bodyPr>
          <a:lstStyle/>
          <a:p>
            <a:pPr defTabSz="922338">
              <a:defRPr/>
            </a:pPr>
            <a:r>
              <a:rPr lang="de-CH" sz="900" b="1">
                <a:latin typeface="Arial" pitchFamily="34" charset="0"/>
              </a:rPr>
              <a:t>Amt für Energie und Verkehr  Graubünden</a:t>
            </a:r>
            <a:r>
              <a:rPr lang="de-DE" sz="900">
                <a:latin typeface="Arial" pitchFamily="34" charset="0"/>
              </a:rPr>
              <a:t> </a:t>
            </a:r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695325" y="6353175"/>
            <a:ext cx="9097963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Text Box 17"/>
          <p:cNvSpPr txBox="1">
            <a:spLocks noChangeArrowheads="1"/>
          </p:cNvSpPr>
          <p:nvPr/>
        </p:nvSpPr>
        <p:spPr bwMode="auto">
          <a:xfrm>
            <a:off x="555625" y="976313"/>
            <a:ext cx="9237663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DE" sz="22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6075" indent="-346075" algn="l" defTabSz="922338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9300" indent="-287338" algn="l" defTabSz="9223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54113" indent="-231775" algn="l" defTabSz="9223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76388" indent="-230188" algn="l" defTabSz="9223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98663" indent="-230188" algn="l" defTabSz="9223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55863" indent="-230188" algn="l" defTabSz="9223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13063" indent="-230188" algn="l" defTabSz="9223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70263" indent="-230188" algn="l" defTabSz="9223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27463" indent="-230188" algn="l" defTabSz="9223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rgbClr val="33CC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03913" y="6400800"/>
            <a:ext cx="39735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7" tIns="46143" rIns="92287" bIns="46143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5F5F5F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de-DE"/>
              <a:t>Referat PUMA EX-NET 03.02.2006</a:t>
            </a:r>
          </a:p>
        </p:txBody>
      </p:sp>
      <p:pic>
        <p:nvPicPr>
          <p:cNvPr id="2051" name="Picture 3" descr="_e_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34950" y="6186488"/>
            <a:ext cx="32702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01663" y="6378575"/>
            <a:ext cx="2482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87" tIns="46143" rIns="92287" bIns="46143" anchor="ctr">
            <a:spAutoFit/>
          </a:bodyPr>
          <a:lstStyle/>
          <a:p>
            <a:pPr defTabSz="922338">
              <a:defRPr/>
            </a:pPr>
            <a:r>
              <a:rPr lang="de-CH" sz="900" b="1">
                <a:latin typeface="Arial" pitchFamily="34" charset="0"/>
              </a:rPr>
              <a:t>Amt für Energie und Verkehr Graubünden</a:t>
            </a:r>
            <a:r>
              <a:rPr lang="de-DE" sz="900">
                <a:latin typeface="Arial" pitchFamily="34" charset="0"/>
              </a:rPr>
              <a:t> 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695325" y="6353175"/>
            <a:ext cx="9097963" cy="0"/>
          </a:xfrm>
          <a:prstGeom prst="line">
            <a:avLst/>
          </a:prstGeom>
          <a:noFill/>
          <a:ln w="127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55625" y="976313"/>
            <a:ext cx="9237663" cy="511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CH" sz="2200">
              <a:latin typeface="Arial" pitchFamily="34" charset="0"/>
            </a:endParaRPr>
          </a:p>
          <a:p>
            <a:pPr defTabSz="922338">
              <a:defRPr/>
            </a:pPr>
            <a:endParaRPr lang="de-DE" sz="220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2pPr>
      <a:lvl3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3pPr>
      <a:lvl4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4pPr>
      <a:lvl5pPr algn="ctr" defTabSz="922338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5pPr>
      <a:lvl6pPr marL="457200"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6pPr>
      <a:lvl7pPr marL="914400"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7pPr>
      <a:lvl8pPr marL="1371600"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8pPr>
      <a:lvl9pPr marL="1828800" algn="ctr" defTabSz="922338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 Narrow" pitchFamily="34" charset="0"/>
        </a:defRPr>
      </a:lvl9pPr>
    </p:titleStyle>
    <p:bodyStyle>
      <a:lvl1pPr marL="346075" indent="-346075" algn="l" defTabSz="922338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9300" indent="-287338" algn="l" defTabSz="922338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54113" indent="-231775" algn="l" defTabSz="92233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76388" indent="-230188" algn="l" defTabSz="92233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98663" indent="-230188" algn="l" defTabSz="922338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55863" indent="-230188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13063" indent="-230188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70263" indent="-230188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27463" indent="-230188" algn="l" defTabSz="922338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ctrTitle"/>
          </p:nvPr>
        </p:nvSpPr>
        <p:spPr bwMode="auto">
          <a:xfrm>
            <a:off x="792163" y="971550"/>
            <a:ext cx="8569325" cy="1465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sz="5400" smtClean="0">
                <a:latin typeface="Arial" charset="0"/>
                <a:cs typeface="Arial" charset="0"/>
              </a:rPr>
              <a:t>Medienorientierung</a:t>
            </a:r>
            <a:r>
              <a:rPr lang="de-CH" smtClean="0">
                <a:latin typeface="Arial" charset="0"/>
                <a:cs typeface="Arial" charset="0"/>
              </a:rPr>
              <a:t/>
            </a:r>
            <a:br>
              <a:rPr lang="de-CH" smtClean="0">
                <a:latin typeface="Arial" charset="0"/>
                <a:cs typeface="Arial" charset="0"/>
              </a:rPr>
            </a:br>
            <a:r>
              <a:rPr lang="de-CH" smtClean="0">
                <a:latin typeface="Arial" charset="0"/>
                <a:cs typeface="Arial" charset="0"/>
              </a:rPr>
              <a:t>vom 15. Dezember 2011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7700" y="3203575"/>
            <a:ext cx="8856663" cy="2376488"/>
          </a:xfrm>
        </p:spPr>
        <p:txBody>
          <a:bodyPr/>
          <a:lstStyle/>
          <a:p>
            <a:pPr marL="742950" indent="-742950" algn="l">
              <a:buFont typeface="Arial" pitchFamily="34" charset="0"/>
              <a:buChar char="•"/>
              <a:defRPr/>
            </a:pPr>
            <a:r>
              <a:rPr lang="de-CH" sz="3200" b="1" dirty="0" smtClean="0">
                <a:latin typeface="Arial" pitchFamily="34" charset="0"/>
                <a:cs typeface="Arial" pitchFamily="34" charset="0"/>
              </a:rPr>
              <a:t>Stromproduktion aus erneuerbaren Energien ohne Grosswasserkraft Potenzialstudie 2011</a:t>
            </a:r>
          </a:p>
          <a:p>
            <a:pPr marL="742950" indent="-742950" algn="l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de-CH" sz="3200" b="1" dirty="0" smtClean="0">
                <a:latin typeface="Arial" pitchFamily="34" charset="0"/>
                <a:cs typeface="Arial" pitchFamily="34" charset="0"/>
              </a:rPr>
              <a:t>Förderprogramm Kanton Graubünden</a:t>
            </a:r>
          </a:p>
          <a:p>
            <a:pPr>
              <a:buFont typeface="Arial" pitchFamily="34" charset="0"/>
              <a:buChar char="•"/>
              <a:defRPr/>
            </a:pPr>
            <a:endParaRPr lang="de-CH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8" name="Untertitel 2"/>
          <p:cNvSpPr txBox="1">
            <a:spLocks/>
          </p:cNvSpPr>
          <p:nvPr/>
        </p:nvSpPr>
        <p:spPr>
          <a:xfrm>
            <a:off x="503808" y="1332037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Stossrichtungen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575816" y="2052117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8" name="Untertitel 2"/>
          <p:cNvSpPr txBox="1">
            <a:spLocks/>
          </p:cNvSpPr>
          <p:nvPr/>
        </p:nvSpPr>
        <p:spPr>
          <a:xfrm>
            <a:off x="503808" y="1332037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Stossrichtungen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Diagramm 9"/>
          <p:cNvGraphicFramePr/>
          <p:nvPr/>
        </p:nvGraphicFramePr>
        <p:xfrm>
          <a:off x="575816" y="1980109"/>
          <a:ext cx="727280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8" name="Untertitel 2"/>
          <p:cNvSpPr txBox="1">
            <a:spLocks/>
          </p:cNvSpPr>
          <p:nvPr/>
        </p:nvSpPr>
        <p:spPr>
          <a:xfrm>
            <a:off x="503808" y="1044005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Stossrichtungen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Untertitel 2"/>
          <p:cNvSpPr txBox="1">
            <a:spLocks/>
          </p:cNvSpPr>
          <p:nvPr/>
        </p:nvSpPr>
        <p:spPr>
          <a:xfrm>
            <a:off x="503808" y="1692077"/>
            <a:ext cx="9576817" cy="4032448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ökologisch unproblematische </a:t>
            </a:r>
            <a:r>
              <a:rPr kumimoji="0" lang="de-CH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Windparks</a:t>
            </a:r>
            <a:endParaRPr kumimoji="0" lang="de-CH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ökologisch unproblematische Kleinwasser-</a:t>
            </a:r>
            <a:r>
              <a:rPr kumimoji="0" lang="de-CH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kraftwerke</a:t>
            </a:r>
            <a:r>
              <a:rPr kumimoji="0" lang="de-CH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&gt; 1 MW Leistung</a:t>
            </a:r>
            <a:endParaRPr kumimoji="0" lang="de-CH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zusätzliche Förderung Photovoltaik (inkl. Forschung)</a:t>
            </a:r>
          </a:p>
          <a:p>
            <a:pPr marL="261938" marR="0" lvl="0" indent="-261938" algn="l" defTabSz="922338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Intensivierung Stromproduktion KVA prüfen</a:t>
            </a:r>
          </a:p>
          <a:p>
            <a:pPr marL="261938" marR="0" lvl="0" indent="-261938" algn="l" defTabSz="922338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Machbarkeit Tiefe </a:t>
            </a:r>
            <a:r>
              <a:rPr lang="de-DE" sz="3200" b="1" kern="0" dirty="0" err="1" smtClean="0">
                <a:latin typeface="Arial" pitchFamily="34" charset="0"/>
                <a:cs typeface="Arial" pitchFamily="34" charset="0"/>
              </a:rPr>
              <a:t>Geothermie</a:t>
            </a: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 im Churer Rheintal prüfen (inkl. Forschung)</a:t>
            </a:r>
          </a:p>
          <a:p>
            <a:pPr marL="261938" marR="0" lvl="0" indent="-261938" algn="l" defTabSz="922338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andere Technologiegruppen sofern sinnvoll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8" y="1692077"/>
            <a:ext cx="9576817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Annahmen</a:t>
            </a:r>
          </a:p>
          <a:p>
            <a:pPr marL="719138" lvl="1" indent="-261938" defTabSz="922338">
              <a:spcBef>
                <a:spcPts val="300"/>
              </a:spcBef>
              <a:buFont typeface="Arial" pitchFamily="34" charset="0"/>
              <a:buChar char="•"/>
              <a:tabLst>
                <a:tab pos="9231313" algn="r"/>
              </a:tabLst>
              <a:defRPr/>
            </a:pPr>
            <a:r>
              <a:rPr kumimoji="0" lang="de-CH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Kleinwasserkraftwerke:	+ 135</a:t>
            </a:r>
            <a:r>
              <a:rPr kumimoji="0" lang="de-CH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CH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GWh</a:t>
            </a:r>
            <a:r>
              <a:rPr kumimoji="0" lang="de-CH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/a (2011 – 2025)</a:t>
            </a:r>
          </a:p>
          <a:p>
            <a:pPr marL="719138" lvl="1" indent="-261938" defTabSz="922338">
              <a:spcBef>
                <a:spcPts val="300"/>
              </a:spcBef>
              <a:buFont typeface="Arial" pitchFamily="34" charset="0"/>
              <a:buChar char="•"/>
              <a:tabLst>
                <a:tab pos="9231313" algn="r"/>
              </a:tabLst>
              <a:defRPr/>
            </a:pP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Photovoltaik:	+ 10%/a, ab 2020 + 20%/a</a:t>
            </a:r>
          </a:p>
          <a:p>
            <a:pPr marL="719138" lvl="1" indent="-261938" defTabSz="922338">
              <a:spcBef>
                <a:spcPts val="300"/>
              </a:spcBef>
              <a:buFont typeface="Arial" pitchFamily="34" charset="0"/>
              <a:buChar char="•"/>
              <a:tabLst>
                <a:tab pos="9231313" algn="r"/>
              </a:tabLst>
              <a:defRPr/>
            </a:pPr>
            <a:r>
              <a:rPr kumimoji="0" lang="de-DE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Windenergie: 	+ 200 </a:t>
            </a:r>
            <a:r>
              <a:rPr kumimoji="0" lang="de-DE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GWh</a:t>
            </a:r>
            <a:r>
              <a:rPr kumimoji="0" lang="de-DE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/a (2016 – 2025)</a:t>
            </a:r>
          </a:p>
          <a:p>
            <a:pPr marL="719138" lvl="1" indent="-261938" defTabSz="922338">
              <a:spcBef>
                <a:spcPts val="300"/>
              </a:spcBef>
              <a:buFont typeface="Arial" pitchFamily="34" charset="0"/>
              <a:buChar char="•"/>
              <a:tabLst>
                <a:tab pos="9231313" algn="r"/>
              </a:tabLst>
              <a:defRPr/>
            </a:pP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Tiefe </a:t>
            </a:r>
            <a:r>
              <a:rPr lang="de-DE" sz="2800" b="1" kern="0" baseline="0" dirty="0" err="1" smtClean="0">
                <a:latin typeface="Arial" pitchFamily="34" charset="0"/>
                <a:cs typeface="Arial" pitchFamily="34" charset="0"/>
              </a:rPr>
              <a:t>Geothermie</a:t>
            </a: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: 	+ 5 </a:t>
            </a:r>
            <a:r>
              <a:rPr lang="de-DE" sz="2800" b="1" kern="0" baseline="0" dirty="0" err="1" smtClean="0">
                <a:latin typeface="Arial" pitchFamily="34" charset="0"/>
                <a:cs typeface="Arial" pitchFamily="34" charset="0"/>
              </a:rPr>
              <a:t>GWh</a:t>
            </a: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/a (2020)</a:t>
            </a:r>
          </a:p>
          <a:p>
            <a:pPr marL="719138" lvl="1" indent="-261938" defTabSz="922338">
              <a:spcBef>
                <a:spcPts val="300"/>
              </a:spcBef>
              <a:buFont typeface="Arial" pitchFamily="34" charset="0"/>
              <a:buChar char="•"/>
              <a:tabLst>
                <a:tab pos="9231313" algn="r"/>
              </a:tabLst>
              <a:defRPr/>
            </a:pPr>
            <a:r>
              <a:rPr kumimoji="0" lang="de-DE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Biomasse – Holz: 	+ 10 </a:t>
            </a:r>
            <a:r>
              <a:rPr kumimoji="0" lang="de-DE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GWh</a:t>
            </a:r>
            <a:r>
              <a:rPr kumimoji="0" lang="de-DE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/a (2015 – 2019)</a:t>
            </a:r>
          </a:p>
          <a:p>
            <a:pPr marL="719138" lvl="1" indent="-261938" defTabSz="922338">
              <a:spcBef>
                <a:spcPts val="300"/>
              </a:spcBef>
              <a:buFont typeface="Arial" pitchFamily="34" charset="0"/>
              <a:buChar char="•"/>
              <a:tabLst>
                <a:tab pos="9231313" algn="r"/>
              </a:tabLst>
              <a:defRPr/>
            </a:pP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Biomasse – KVA: 	+ 5 </a:t>
            </a:r>
            <a:r>
              <a:rPr lang="de-DE" sz="2800" b="1" kern="0" baseline="0" dirty="0" err="1" smtClean="0">
                <a:latin typeface="Arial" pitchFamily="34" charset="0"/>
                <a:cs typeface="Arial" pitchFamily="34" charset="0"/>
              </a:rPr>
              <a:t>GWh</a:t>
            </a: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/a (2015)</a:t>
            </a:r>
            <a:br>
              <a:rPr lang="de-DE" sz="2800" b="1" kern="0" baseline="0" dirty="0" smtClean="0">
                <a:latin typeface="Arial" pitchFamily="34" charset="0"/>
                <a:cs typeface="Arial" pitchFamily="34" charset="0"/>
              </a:rPr>
            </a:b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	+ 25 </a:t>
            </a:r>
            <a:r>
              <a:rPr lang="de-DE" sz="2800" b="1" kern="0" baseline="0" dirty="0" err="1" smtClean="0">
                <a:latin typeface="Arial" pitchFamily="34" charset="0"/>
                <a:cs typeface="Arial" pitchFamily="34" charset="0"/>
              </a:rPr>
              <a:t>GWh</a:t>
            </a: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/a (2020)</a:t>
            </a:r>
          </a:p>
          <a:p>
            <a:pPr marL="719138" lvl="1" indent="-261938" defTabSz="922338">
              <a:spcBef>
                <a:spcPts val="300"/>
              </a:spcBef>
              <a:buFont typeface="Arial" pitchFamily="34" charset="0"/>
              <a:buChar char="•"/>
              <a:tabLst>
                <a:tab pos="9231313" algn="r"/>
              </a:tabLst>
              <a:defRPr/>
            </a:pPr>
            <a:r>
              <a:rPr kumimoji="0" lang="de-DE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Biomasse – ARA: 	+ 7 </a:t>
            </a:r>
            <a:r>
              <a:rPr kumimoji="0" lang="de-DE" sz="28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GWh</a:t>
            </a:r>
            <a:r>
              <a:rPr kumimoji="0" lang="de-DE" sz="2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/a (2014 – 2020)</a:t>
            </a:r>
          </a:p>
          <a:p>
            <a:pPr marL="719138" lvl="1" indent="-261938" defTabSz="922338">
              <a:spcBef>
                <a:spcPts val="300"/>
              </a:spcBef>
              <a:buFont typeface="Arial" pitchFamily="34" charset="0"/>
              <a:buChar char="•"/>
              <a:tabLst>
                <a:tab pos="9231313" algn="r"/>
              </a:tabLst>
              <a:defRPr/>
            </a:pPr>
            <a:r>
              <a:rPr lang="de-DE" sz="2800" b="1" kern="0" baseline="0" dirty="0" smtClean="0">
                <a:latin typeface="Arial" pitchFamily="34" charset="0"/>
                <a:cs typeface="Arial" pitchFamily="34" charset="0"/>
              </a:rPr>
              <a:t>Biomasse – </a:t>
            </a:r>
            <a:r>
              <a:rPr lang="de-DE" sz="2800" b="1" kern="0" baseline="0" dirty="0" err="1" smtClean="0">
                <a:latin typeface="Arial" pitchFamily="34" charset="0"/>
                <a:cs typeface="Arial" pitchFamily="34" charset="0"/>
              </a:rPr>
              <a:t>Grüngut</a:t>
            </a:r>
            <a:r>
              <a:rPr lang="de-DE" sz="2800" b="1" kern="0" dirty="0" smtClean="0">
                <a:latin typeface="Arial" pitchFamily="34" charset="0"/>
                <a:cs typeface="Arial" pitchFamily="34" charset="0"/>
              </a:rPr>
              <a:t> etc.:	 + 5 </a:t>
            </a:r>
            <a:r>
              <a:rPr lang="de-DE" sz="2800" b="1" kern="0" dirty="0" err="1" smtClean="0">
                <a:latin typeface="Arial" pitchFamily="34" charset="0"/>
                <a:cs typeface="Arial" pitchFamily="34" charset="0"/>
              </a:rPr>
              <a:t>GWh</a:t>
            </a:r>
            <a:r>
              <a:rPr lang="de-DE" sz="2800" b="1" kern="0" dirty="0" smtClean="0">
                <a:latin typeface="Arial" pitchFamily="34" charset="0"/>
                <a:cs typeface="Arial" pitchFamily="34" charset="0"/>
              </a:rPr>
              <a:t>/a (2016 – 2020)</a:t>
            </a:r>
            <a:endParaRPr kumimoji="0" lang="de-CH" sz="2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044005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Quantitative Ziele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8" y="1908101"/>
            <a:ext cx="9289032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CH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188021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Quantitative Ziele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575816" y="1764085"/>
          <a:ext cx="748883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8" y="1908101"/>
            <a:ext cx="9289032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CH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188021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Quantitative Ziele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Diagramm 9"/>
          <p:cNvGraphicFramePr/>
          <p:nvPr/>
        </p:nvGraphicFramePr>
        <p:xfrm>
          <a:off x="575816" y="1908101"/>
          <a:ext cx="756084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8" y="1908101"/>
            <a:ext cx="9289032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CH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971997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Quantitative Ziele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1" name="Diagramm 10"/>
          <p:cNvGraphicFramePr/>
          <p:nvPr/>
        </p:nvGraphicFramePr>
        <p:xfrm>
          <a:off x="647824" y="1548061"/>
          <a:ext cx="77048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Untertitel 2"/>
          <p:cNvSpPr txBox="1">
            <a:spLocks/>
          </p:cNvSpPr>
          <p:nvPr/>
        </p:nvSpPr>
        <p:spPr>
          <a:xfrm>
            <a:off x="503808" y="1692077"/>
            <a:ext cx="9576817" cy="2736304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CH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de-CH" sz="3200" b="1" kern="0" dirty="0" smtClean="0">
              <a:latin typeface="Arial" pitchFamily="34" charset="0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de-DE" sz="3200" b="1" kern="0" dirty="0" smtClean="0">
              <a:latin typeface="Arial" pitchFamily="34" charset="0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de-DE" sz="3200" b="1" kern="0" dirty="0" smtClean="0">
              <a:latin typeface="Arial" pitchFamily="34" charset="0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de-DE" sz="3200" b="1" kern="0" dirty="0" smtClean="0">
              <a:latin typeface="Arial" pitchFamily="34" charset="0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de-CH" sz="3200" b="1" kern="0" dirty="0" smtClean="0">
              <a:latin typeface="Arial" pitchFamily="34" charset="0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Steigerung um 1´050 </a:t>
            </a:r>
            <a:r>
              <a:rPr kumimoji="0" lang="de-CH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GWh</a:t>
            </a: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/a realistisch</a:t>
            </a:r>
          </a:p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weitere Steigerung nur durch Photovoltaik</a:t>
            </a:r>
            <a:endParaRPr kumimoji="0" lang="de-CH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287784" y="971997"/>
            <a:ext cx="924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742" name="AutoShape 6" descr="http://www.effiziente-waermepumpe.ch/anlage/heizung_demontiert.jpg"/>
          <p:cNvSpPr>
            <a:spLocks noChangeAspect="1" noChangeArrowheads="1"/>
          </p:cNvSpPr>
          <p:nvPr/>
        </p:nvSpPr>
        <p:spPr bwMode="auto">
          <a:xfrm>
            <a:off x="155575" y="-1028700"/>
            <a:ext cx="28575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44" name="AutoShape 8" descr="data:image/jpg;base64,/9j/4AAQSkZJRgABAQAAAQABAAD/2wCEAAkGBhQSERUUExQWFRUWGBYaGBgXFRccFRcUFRUVGBoUGBcXHSYeGBwjGRUUHy8gIycpLCwsFR4xNTAqNSYrLCkBCQoKDgwOGg8PGikkHxwsKSkpKSkpLCwpKSwsLCkpKSwpKSwpLCksKSkpKSkpKSkpKSksKSwpKSksKTIpKSwqLv/AABEIALEBCgMBIgACEQEDEQH/xAAbAAACAgMBAAAAAAAAAAAAAAAEBQMGAQIHAP/EAEQQAAIBAgQDBQUFBgQFBAMAAAECEQADBBIhMQVBUQYiYXGBE5GhscEyQlLR8AcUYnKC4SMzkrIVU3OiwhYkQ/FUk+L/xAAZAQACAwEAAAAAAAAAAAAAAAACAwABBAX/xAAlEQACAgICAQQCAwAAAAAAAAAAAQIRAyESMUEEIlFhEzJCcYH/2gAMAwEAAhEDEQA/ALGrVtlBohsKD4VE2ENDYyiIrWhNSlSNxRFmzm21quSL4sCjpXlpkMP4fryoV7qKWBKjLEyw0nwoeaL4kDXgomYjefzqWxjx+v1rQt3Ehj3ZbyBj3kUO9i6fuhfMyaJSKcLHqYgGtyaSJmA6mp7eOI0orTF00E4zBK3UHkRoQeoNIOIXcQhAgMp++ASR5qPmKsAxc1HeUMKqi7+RJawzuJ9rI55dPQ9D4VInDEkEyY6zv61jF2CDm2P4gYPkSBr5mfrWjYxl+1Bjf7rR/tb0jyq7L/oYpbA2AFTC7/8Af50pTiyExmAPQ6H4/SpGxzckPnt86lg0Nc/X6mtWxQHP4UquX3MawOcx9KEucRCMQys/PugE+sbCo2WPxiwenvrBxfiPT+1V8XC4LW4CnaTJ9RMela4DDrbLd4nM2YgnZjvA6VEyUPGxw2BJPh+VR3PaOIAy+JO3oKit3tNNvD+1bG94fnVkB+HcLZbarculiJnLOupjfXajhh02ILeZ0oZ8YoMM6g9CwB+Nb5/H1/W9VSJbCluKuygeQqZL3jS81HdxUbVYI/t2CeVELhD0j1ou19kVKEoiAa4LqfdWThB40Z7OtSlQgJ7FRy+tYJ6aUTkrUrUICsDWINEPUeaoQhFSqaqOE/aDYJi4r2j/ABLI+Gvwp5Z7Q4dgCLyEEgfa1k7ab0qQ2LGoSaGxOD5rofCirbVnENpSWNRX7mIugw91ysiVXusSdIBI1M8hrTjhWFwaOzNZe22mY3czCepJ0nxil+LAO9WPsXatiyxDBnZjmkyQBoF15Rr6mh4X5JJ0rDPY2XXuOp8mFKMfhADuKo3am6wxVw4W13FOpRoX15LtQeF7aP8AZcFeuagUHemFypbLdftCgrgHSgbXHlYVMMeDsafFMBtM93ht8az++nY6VoXmtGPWjFNBX7yDvQ1xBsdV5Hw6VA2mxig+K49rdlmC5iIgcixMCi0UL+KdqLVkFFi4RyA0B6HlNQ4XtCj6i266/dubeMflW3Bewj3bTXbzFLjhmVcusgT352nXQcopz2T7IjN7VwTA0GsfGluSRoWKX8iJHBAPtCQdu/8AkJoqyFUQCB5cz1r3GMMlpg6jKGJDDoeRoBsURsJHlRRkmrFZI8ZUE3LQksmjcwQYbz038fCsnGoy6qQ0xBENI6Gl5xE17JmG8dPA0QsZYK6xXvNzO8mPCk/aHtAbZ9nbPfjvNzUHkPGmWEvNOVhrrEbERuPfVXxHC2uY5luSiliWb+AdPeBRKl2TzQNw60t1ijAs76KxYhUJ3dyASfKpcSuMweinuHZgSUOm46V0Ph3Z3DjK1pMuQ6MCSSepP3qZYbs97cG2ACNzm2A2pTyvlpGv8EVD3PZzHsnj796+7XbjMEU6ScuYkD5A1abjTV0wH7M7NoGGILGTlAAnbzofH9jmtglB7Ufh2uDT7onK/loTTkrMj0OcN9keQ+QqXNS61xRAinMIOmzfaG6kRIYdDB+BOp40nIMfJT9YqdAjLNWhalTca/gPqyj86HfjTfwDzJNWQck1qXqv3eMN/wAwDyUf3od8eW+9cbyJ+lQhY7jgUL+/2/xCkEE//Gx85+tDHhTf8s1CDzFcMRx30VvNQaQY/sRZYq1sG2wIOh0jpB9/pV0a3ULWaF7LWio2+EYux/kYokDZboJHwmo8d2vxdi2fa2FnYOCSsnqAatdy1QWIsAjXUdDt60PBMPkyqYTt2lw5Xi2WJAIPd9SdjOx2pTY7WXyHRNVQyLinK2kwWjQnnp0ptx/gFshm9mCQjRGh2JkcpEVQ7F+4haGK9QDudtfShlSGwXN6Ok8GvXktdy4YcSQwB15/GaFxWDJMsoJ6r+W1PuH4QLaQDko38qzdw1VFICTZT3wABlJU+BK/DaoL2Lu2yJ1HM7aVa72DB5Uo4jh8gBWRLKIiRqelFQFgeE7RKTE6/wAQI+O1N8Lis+gFL24XnOUgQef1Ip/gOHBFGmVV0CDcKfz1PU6RRRjfZdGbVlTtLnoFmPE7D0mpFgSMrCTMFTlPhmA28CdKNs3MxBtCEWVPTMPtQByHMxvtvRC3BtJBk6RMFoIU6dAT5Uyo/BatGmHxgKz+Iaa9ZB168jWOIY9rKqEHdgAKFk+4dKWcRcqxybnMU0OUsNSo5DMB8BQOC4rfN4NowGs65VBjudc3jWTJjpmyGVNXI14ljjcORxDKYYdDv6b7UruWipke7kfyo/iwS2r3mOUCWbnJJ+JJNAi7KgiYIkSCNPI0yCSMeWTlKyVQrAFbQ/qY7+nLaj8HeUEBkCnkdwfDXak3744IVQDJ5nY+lPFXNblt/qKOhdjEWwY02II8CNKBxnDc9wXJhwCuwIK5gcpB32o7BOWRT+tKkuaayPfUotOtgeE4p7JygUAE91ToYGkidD5V0Lsxrhw/Nmb4EiPhXPMRiLZ+0V9TqPEHlXQuxtoDBWsuxzEazozE70EYUx08vNUOiaHuCpnNQE6nymnGcSca4ISzXbIHtCO+hMJfUfdb8L75bm4Oh0qvJwrOMy3WymYBEMIJDIw5MpBB/uKvhEz+vGkmPwwS6Y2uk+l4CQfNkEHqUFX2QRLwNeZY+ZqVOEWh92fOaLmvE1RCJcEg2UDyArfIOlZJrQmoQ9FawK8TWtQgwZajZanYVqy1RYJcShbtqj3WoHSqLK9xaz/hsOZEf6mC/Wqd2i4bYD3Sz5HyqQo2OviPOr9xRNFG03F+En6Vz/tdYDXrhzquVUENnBPlCkfGhl0Nxun2Xvhd0NaQjmo+VTuKV8P4zZCIM4WQoiCOXT0qU8aT2y2dyQTIIjTXlQlWFOtLeJ2hl/qT/cKZNSrjLN7OF+0zIq/zFgBPrRpXoAKwVnQsACFOp8ROnjz6/Cs3cSTcCrIkRsDBIk79QV6jpFSEW7awh7qLrEliAYNzTWGIOm/TSazgbJGa4UJzy0AAlVhe6ANtMq7bsabQSC7dtVACmIywpGh/CukGDGYyDoBQl/EltGkk7EfaIYxmB2OZoHSAdFqa8ofu6LBMlds0d8lRAECFGitrQuJxASVbx21gxrHQhSq6xq5mZmqLFPaBe6LfMkElZkiTqD0MecACt8Pi1VQqo0DyHrqaExOONzEpZBUdy43mwKg+kaDwWmdjhTfjHupcuwbBsfZF+2bb25UwftEagzuBUyElgXCge/X1o5OEfxn0it24Gh0Yk+ZoUUyuNhQcQWGhXaIjz23pbxLH4hLy2luCGJ+6mwn5+NXZeC2hy+Jqq8Q4GLfELJCuyOWL9yUXQgAtyq7IkvJNhblyIgGBr3/oKZWuGOwmU/0n61nGC0CQmXMNGA3AKneisDd7i+Q+VEALMdwoqpbOdOQEV0nh/GLWGwtlCS7hEXKurAkCcx2G/OqHxO53D+uYrfgnHnvH2LWM2pBuKcuQDUMwI1noDQt1YcI8mkdDftEv4D7xUdjjqXLgQBlYgwDBBA31FJfYegrHCV/9yD/CR7yKRjyycqZuy4IRg2i4oP16ClXHbJaxcK/aHfTwdDnU/wDbTRRp51FjQAhnofdBBPovzrYnRzim8O4umIti9bnK8kA7gzqp8R+VEk1zHsn2uGHtPb9mX77MsNAAbkfdTV/2h3fu4dR/NdPyC1J+1i3kitMvQrEVQX7d4kg5UtKeXddvfLVeeHYr2tpLg+8qn1IBoS4zUno3IrEVKVrGWrDGeWo2Wpa1YVCEDLUTLREVoVqmQT8REvaX+In0VG/Me+qX2t4w1lr9qBF1bRBOae6wJjWOVXrEpN9PBLh97Wx8ppT2o4At9M2UM6g5esHkKCSbWhkJJS2gJcRhjatsxVpACd2XZgANFAzGt8T2Ww7uH9mARP2dJJEaxuRVDwN6/ZvElChAiSsiAdvnWvDu0d20xaWkkyDOViTsVNDYbxv5L5/wNUkq1xZM6Md9udY4eh9rlN0sQMwDZdI5gxvE0ou9uQpVWtGeZVgR6D86U2+LE4kXhszd3NsEgAZugkGmwjyv6F1XZeMRaDFQRlae9tE6HKwOhjuifPWjLdvmrBog9Jae6NSV3ltY3pNe40gIzz+EqxAZWJ7zaMCRJaGGm1HjEFo9kjMSVMqZEsGMEktpoFiNqKwwrEsFWXWTsNwzcwJEk5zJiT3QapnGMYZ0ljqR4mSZOuhknbw66HY/g+cd9v8AEbLlW2StwSsm5ObXUEc4jlSL/h1633i4e4oK5SNCFA745xJ38KlbJehXxO8VuWyJVkA3+1qZn13qxcB7XNJF4lgY1gDKOZ8dhVYwPDmxbMRcLMBmbMpAnkoIkRuB5Uxw/ZnEKMwa3m/CSdv5oj0oZ0Li2dCt40FMymQfPcULe46FJUFGcR3QxEDqx1j5mkIxF21b9kpQkAknXIuYmDPOgLeFK24G7EszHQsT948/IcqzuMnPvQba4/YbxbtXc1VGA1OoAmCTpSFuI3G1LsT5/nUd7DkHnv6VJaw88qYAE4LHMDB2/XPnTy27ASjkA8pBHxpdgOF5tSdP1oKteA7IPchiGtL1IgsPAH51UqrZcYuTpFV4dhsdevlFcFQQZZQVy880eH0rqGA4ellOp5nmT1NZw+DTDpCgD11J6k86r/GO0aJuwk6AA6k1le3pHQhBY1sa8T4qqKZbKNfOs9kL3trhuwQo0Wdyetcg7T9qrzXMqjIFIPUtzgnpTzhP7VntWgq4dM4+8XbLPMlQAT7xWrDhfZnzeov2ro7y91UUsxCqBqSQFA6knauVftB/aQty22HwjZg4i5dggFOaW568293WqXxntbiMaQb9yQNkUZbY8cmxPiZpY9b4YvLMMp+CHB6OIEzp79qdJwS+2ygeZP0pKRGo3G3nyrsfBsSt6xbuCO8oJ8+Y94NBnh5FqCk9nN7nC71sd5J8jr8auPYXjSNbFgtFxJhToShMiOsSdKsdzCg7ge6ql2t7NZU/eLPduWu9K6EgbzWfobjxx5F1NYilnZjjgxVgXNMw7rj+MAa+oINNqu12MftbTDqwa3isEVYJERWIqQitCKogtbW/5W/9z/8A8VM6CtMN3nuOebZR/Lb0HxLn1qZ6ogvxGAttuqk+VAX+C2WH2BTlqHZdKhdsqPGey+HCm4VjICfPTb31SGaT1HTlHSrl2v4iGPsJy5SC0MDO2XQGQOetVo8FM6MJ5ajXyhta24cdK/kXOWw/B8RV1Fu7EgHK5O4iILTvHdAOh57TUlnD5HgExOgYwysJIRtCGgayKRXbDIYOU+FCYrH3QsBtBsDrl1nQ7jXWl5MdPQcZ32dPwNy2ATOckGYGgBOoMc0MMJIEcqr/AGt4H7cKyKouAhZznRGb7Wm2xkedLOC9vra2wLyqLij7UfaiYIJkAwSp051dOzN9sXqiAhzqxgIq6Dc7tA5b0gZehB2P4QbNpsyw5fXfVVjLHhufWnj2hvVh4h2eW1bP+IC4EgSIjoJ1261TOI8WTUZwFH2iTuegpTfJlA+JxJZiF0A2Ebnq35VHmMd8Zieg+la2u0Fhd3nfYdOulGXOKWFJLOqmAdSJhhpCjWrKE96yJAMgeRplgeHCQFGcnYDcn615uN4dhq6+RB/Krn+z/hqZDiFIaSQmuyruRPjpNLyT4K6stKxt2W7Jey/xL6jNplTQhPP+Kn3EeILats9wqEG5LfDXc8q8lzTp0nauOftU4rdOMa3m7iqhUAiJZTOYc2pWLPzfHi0wnGtmnaTtY7lwpyCTH4ok9KoxxZFxWJJIddT0ke7etW4jHdOv62pfiLskH9b1pUUgZZJS7GnadCMQByKgr8Z+VD2bOg5mrVxwBsOfAofiv51X0tQQD4x861YtoVNbMWjHI1Kze81Jkgjnoa0bTXnWlC2air/+zbicq9hjqO+vkftD3wfWqFFM+z2N9jibTjk4B8VYhSPcfhVTVopOmdiy1DjLQKMDsVb5VMppF2x4yLGHYA/4lwFLa8yToW9JrBLRpgrlorP7NcQVu3EM5XQMOndYiR766JFUfhCJYxdtGdF9nhkUyyjvu2aPHarr+8p+NP8AUv50EVoPPK5WhpXjWYrFMFGrVGwqY1G1QguwP2W/6lz/AHtUzVFgtn/6lz/d/epHNUQHuVA1TvQz1RDlvF7+fFXSfxt7gcv0oHGXCy5CVygkgHUBiACfDYUw7UWfZ4y6NgxDD+sAn4zS24V6SfKt8acRTVGMPaCrpHoZ+J3rW7b7sVORHh4eVec9akkXZW8bh4Og8vE12Hshhjg7Fu2JZzEydVd9wuhgAnlVH7NYVLmMXOJKqXA+6CuXLPvn0q9Yy5CkknQE6HXQT86w5fobEv1lRkhgNd8xknrMzHvrjvbvs2cO5u2iXsFiDMTbfXuzzWdAavPBOPi8iJ3ZIWRqOWYSY6CN+VUC92juYd8Vgr6m7YZnyRq4DklTrvuKwRcvyX8eDTJR4lbLRvWGxZIVSQQsxtOvKdyOg5U2wXDLYhr7SemWfco0pzabB6DvCettQOn4PrWzkZ+JU8wjxq3fs/7XLh81m5cyDMHtFgSuYjK9o/hzDUHaaze7I2by5rLLOuiwre7Y1UsZws22yMCTMSNB6zsaHJBZI0XFuDs6/j+MpbV7txyFtkGUJkK8AAqOWbl9Na5BdxBdnYktmZmlpmCTvPhFChIJGo6gk69J1qQRr5UGPFKLbk7bCnkUtJUCYxQT5UAx3ozFjWhlSXA6kD308UXXFXJsGfwr8lpdcUSJ60wu/wCWfKobqyIinYX4KmRmwBrJ0+oqEp1ooKI51hoM+FakxTBWNY9qFYE7Ag/GslaGYZiRIGhOvhy86knUbKo6Nh+NXb4z52UEmANIHIaUDi8F7a+PaS4VAdTJzMxGvgADp41N2Ie2yqLk5YO2hkVYLVnDfvLTmymyI7wmRdbw6EVwFyk3sxLJNt7EFrhthHVns2mUkBsyKe6dOY5TPpVh/wDSuB//AB8N/pWl/GsGrpcyMEtqNXfULOg23JOwFaKmE/Hb94rTgunZr9O20+R0MitYrc1qa0Gk0NRO368N/wA6kY0v4rc7mQb3DkHgCO8fRcxqEIuHH/CU82lj/WS3yIqVjWwEDStGqEIrhoVzU9yhnNUQof7ReFAtauyQTKNHONVP+74Ujw3DVFtibjBwFKrrleTqCZOWBr6VY+3OM71pAdgWPr3R8j76rrPptWqEfahb7NWP6OtQ3bsDafCtbjxt8aBxt8ZG1hulMk6KRjgnFPY4tLhJygw8c1YQdOgkH0rq7a+Xvkfr51xNR5mumdjeMe2w+RvtWoU9Ssd1vp6VinGxyYJ/xMWb623kAjvNyUT3XEcwRHkaC4nx8XL2cWrdzKMuY5hm/iUrqo30PWpO2FmLtto3JHhrB5eIPvpL4Ab6Cs0MSu34GSm2qGFviC3GCeyFqdJFx2GY7Tm2k6etM7mNsjDAFGDhsuUMPtgEbE6DbWg/3i3g2dcQc5uLBCCSB+GG2M855VC/a/CZiVsvmgAF8kAay07z+VG18ETMYbi9tNCt7Mv3kKRp0B13miOI8Ut4kQwdYB77lQzACcpEGoeJYFc1ti4AuRmIAIE/hA30gRUPErKI8I+bqCuUqZiCvKjoW2D3sOpELm7qklmYSTOgAGwgbetAJqI6+/WjXeVjTTNrszZhEE9AdaW4a5EHoQfd/wDVEDRFidCREeFQ4a+FcMRMVPxWBdaNj3h5Nr85qPDWgxjY9fpQp3sJlgs8XtsCJg9DvFS2uIK32QXjnHd953pBbw0sAdGBGvUTTjD2wqwBoCfjTcSBkw9bTHYVpetkAkjaj8HjEyAl7amIgvrI02g1FiMWhRv8UbEaLcPxygfGt6URGxS71NwXB+09oSARGUSJ7x10nbYUJmp1wC3lwwb8TFj/AKgAPcKz5nSoOO2b9mcWVt5TuCQfSmhxo/eFE/8Axt8GWkd7AsrkoRDakeNRNbue0U6Tlfny7s1yJYXbMcvTNydDzHYyLd1QSQ7B4nQRbyx79ffSixw9iqmRqByHSsjDO32jp9KKF1hp9KdjxtrY/HjlVSO3TWjGssajZq0Go0c0tc5rx6IoH9VyCfcoA/qo92pbw5pUv/zGZvQmF/7QPfULoJY1CxqRmqFzUKInND3WqS41CYi7AJ6AmOsT+VQhz/thczYptdFCD4T9TSpzWrYxrtwu/wBpySYHP+1Zvb9a3wVJCX2QXHpPjGzH9bUwv9PgPrS/FaPHSKTN2GiHLTTs7jTZxNthMFgrCdCrafMg+lA6UVatnMCPukH1BBpUloJF57U4XPYc87ffGmsrE+kTVI/eSdQdoM/HT1qxntMxBDIpmQdxv/aqmgZTptsfKkhA73GdiWMk8ydakbAltYmtVEVKXMaEipRRLaz5AmpCSesA8vfNF4VIMNpPWoeH8T9me8JU7nmPzp/dt4cgEi6XZZlQXCgzBCxJ6RNVbQQvxSBNeRpWiwTPWiuK3QpABYneGtsojybehEedTuaspgVpe/rrrrNNr2DKgOu3wNAonf8AM/lTd3i0wjbSoUL8RiwYI0IPwpxnAaPxLPrVZv8APxqwBCUQxtz9NKdhewJolXXnCiajvOPoPzrzGQD185nmK0Bnz+NbKFmlxtD1g1bcDbC2kQAiFXcEawCdxVQvba/oV0j930HkKzZvAcBW1iaEvYeLlvxzr8A3/jTtsOelBcQtwEP4bif9xyn/AHfCs4wjWxWf3ejrdk9KyQBuRNUQ6Qz1E9yuZ8U/azcJjD2QBr3r256EIh09SaqvEu0OJxOl6+5B+4vct/6V39apzSNmP0eSX0dP7S9s8PZR0N4FyIy2+8wBIBaBtAneqrjv2nsRlw9kKNg11tYGghE8PGqQLYGkVKq6+tA5tmuHo4rbLV2Y7T4hsZbF68zq4ZcugUGJHdA30510G5f0k6ee3vrjdu8bbK6nVWBFMcRxh7u5Zv5m091XGXyZ/VYtrgi84/tFZTd83guvx2qtcT7amIRYkEA7t5gCkiYt1cGJHiNBUGMvm5cJICzsANAR4VoxR5uzBP26YFP8w89CY51p+9ToZnrIiPPnU7o0fbX1X+9aLZJ+1ckc9BHxrWxaVmbabGIHLxPU0vx2AYd8666xTiyQN9hsOfuFb37eYEZd9JOnrWLLkp0NUdCC0ulMMPsB1oELGh5GPUGjMJqVB8aY/wBbAXYUw/WlCXcMNdYnfXSmLWRyAqJxWO2OoXG1yrKYRgDpI61LjdEzRsyzA1C+fjHxrS3x+JGTSdNe9Enc7Gji7AaogbD097NouztDbAHQBREanqW+FKMTx+Qcqa/xH6ClRxTTMmfX5VJJtUi4tJ7Ld2pwoAtvKsGGXMGDQyTpoelIAkUvViTqfyokMevxqRjxVFN2FYYf4q/zL/uFF8esG1euprGYkbRDaiPSg8Ke8v8AMvzpn21b/wB2/kvyoW/el9BJe1srV9quuHg2wOT21PkQomKpLLJ8PrVzwFomxbMzkEf6SQfhFPg6YAHlKsVPP59fWtHUHnRWMtBjPUfKhSgOh3renaEtUQ465CHqdK6tg7cov8q/IVyfE2dOu3zFdFsYrEKB3ARA2HgKzZu0HAe/u9L+N4T/AAvN7IH/AO63/eo146w+1aPxofinaJGFtYgm7bmTpCHMZ0n7opAY8OD18J+Fc+fgOJvE3VYhbnfA6B+8B7jVw4j2jt/u1xlOpRo/mYZR8WFE4XjWFtoqe0XuKq8/ugD6VCHKCNayRFYDhRrWpxA6T4nQegrPR35ZfC2FYcxMjfYxoPCsu6LrJJ6DQepoIYlm01PTp5QKlt4YSPaPln4eJ/tNQGKdtt/4euYxjou3RR8Z3NaixrrK+UzrReDsZm7kG2DrBgkTsTuCfrTJOEKxJfvmdRqLa6/Z6tHTTagbKlljDQrXEwWVWzCIBkmtwf1Nb48jPlUKFXQAAATz23od2gV1PTrjC/k4mefOVmzjy99SWss90T48qgsqurNt9Kb4e2SoJGU9BpA6HxoM06WgYKyFbYFYIol0MHn6D3bUvGMJ3QrtyP02rDb8mjsR4gn2j+ZqTDMxdQI351nindunSPxSef6igldplZHjMVru40IqmWdLZI1+G1aPZojht5XtgjMSBB23Hr9K2v2jEgAeep+lZG60NQnx7AW3U7mCP6SNPcTSZ7RG9XXEdk2/d2uXGysQCisNT4x90RVXvcLcbr8Zo467AltgBWsZaLbBsu4IrW3ZnnRWiqIgtbotbqlbqnOrKN7A1HmKl7SYr2mIuEa97KPJYH0rRNCPP6itDhmu3DlGpYn+UE7mqraZd6aMcPwub0+dWzsyR37Z/mHugj5ULawAtqFA0Hv9a0S4UcEbj9Gpe7LQVj7OTkCJ08j0NB4hwQBlAI59ab8QuLcTTptSANW+D0KktmpWSAa61h1j5e6uR3Dz8flVqw3aq8PwnzX8qXl7RIF+TXkKWPgUv4h5UZbSBdI1uXQGJnqqBR/WaVWO2Z+9b/0sfkal4Z2ntBrxYMua7m2kQLdteR/hNIoMn4rwOy1zD2gv2nLN/wBOypPxc2xUv/pKx+E1COPWWxdts4A9jcXUEQ3tLZjUdPlTf/i9r/mJ/qH51KIcYw32T51FiNvX6GvV6s53MIy4T/l3PI/KhV+75V6vVTCh+8izWPu/zfSisNsP6/nXq9Q+TBl7KviPtt5mh71er1dbF+pzZdm7/ZXzHzFWBdvfXq9WXOHjPcj6/Ko/u+6sV6sqHsqnGP8AOPp8q0v8q9Xq2Loz+Qjhux/XOrJwLl/1Fr1erM+xqLT223/qb/YKqN/7B/XMV6vUMugX2Yw9KMZv7/nXq9VY+yMix/8AmP50Oux9K9XqcCSdPOm/Av8AMb9c69XqnkngZ39qXPua9XqENB9v7A8qTvXq9XQh0Il2RXtqZ2th6VmvUvL4Lj2T1jDbv/N/4ivV6khm+J/zrf8ALc/8KxXq9UIf/9k="/>
          <p:cNvSpPr>
            <a:spLocks noChangeAspect="1" noChangeArrowheads="1"/>
          </p:cNvSpPr>
          <p:nvPr/>
        </p:nvSpPr>
        <p:spPr bwMode="auto">
          <a:xfrm>
            <a:off x="79375" y="-808038"/>
            <a:ext cx="2533650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0" name="AutoShape 14" descr="data:image/jpg;base64,/9j/4AAQSkZJRgABAQAAAQABAAD/2wCEAAkGBhQSERUUExQVFRUWGRgaGBcXGRgYGhoYGhkaIBgaGBwXHCYeFxojGRgUHzAgIycpLCwsGh4xNTAqNSYrLCkBCQoKDgwOGg8PGiwkHyQsLCwsLCwsLCwsLCwsLCksLCwpLCwsLCwsLCwsLCwpLCwsLCwsLCksLCwsLCwsLCwsLP/AABEIALcBEwMBIgACEQEDEQH/xAAcAAACAgMBAQAAAAAAAAAAAAAEBQMGAAECBwj/xABEEAACAQIEAwYDBgMGBAYDAAABAhEDIQAEEjEFQVEGEyJhcYEykaFCUrHB0fAHI+EUJHKCorIzYsLxQ1Njc5LSFRaj/8QAGgEAAgMBAQAAAAAAAAAAAAAAAQIAAwUEBv/EAC8RAAICAQQBAwMDAwUBAAAAAAABAhEhAwQSMUEiMlETYYEFcaGx0fAjkcHh8RT/2gAMAwEAAhEDEQA/APWqdNl5Ykp5xg1zgupUAF8C1HQ8sXXfaE6D1qSJxvWMKxXi2Ohm4wvANjOcKeO9qMtk0116qp0XdmPRVF2xlTPcseR9tOzFLL1GzBqPVNR/FqguGcmBI2HsDgOFKyWMOL/xura2/s+Win9lqqsW9SEaB6emKrxL+I+ZzcJVqAibUwugT5gXMec4vfAaWVTJ061YUkDUwx1R9oAxfcxyx592p7SZZq05akFC2BiCx6wNvTAoZUF8KyDvmEqlYprIZoJCyOZ6knbe4ww47xjKAvqJcF+8gHTcJpAtJC85semKXU4hmHXTPdpc+IxvvYXNsDJwo1LKHqmbnYc9uQ98JbGtFu4t2/zOaTuqelKUAQuxFoBvLRaxMdRjOA9lS7h6pLnz2+X5YJ7A5WjWSFEVF+JY5dbW549CyfDwvLDIQzh+SCgW6YY0hItjAsDliDKV9IIaReRY7efTY4jdMhWO2NEu4AkwCLbj92+eKxkMt/eUGmNLoSdgAGGw9Os4vOfQNV1GGHXcc745ocNVgsEht5mRY8g0/v0xxq+baCWQ1xJHTHlX8Q3/AL6/+FPwx6NSe03EWM7+3WbYpnabspVrVXqwRqj7OpbCLaCWG33cdqZDX8POJmmK7MWNNQgMk+EknZb7+XTBPaDNJmKRbUyAglkES0bRNm9RtgbspQTKir39VUBK2BmQA0hlIstwPENyMJ+1/GUqtoUFWpkrAgg3JksIAEDYT9MU6kklTYjZVc3Tiq9FWBAY6SxAt9mZEAx8yJ543nuFhDeujPufDKinplW8M77QQIPvgWpnIckCWIgx96YFov8AvpjdTxsSwYOZ1T19xYAg/sYqUkldCsGzOfUoVhgVHhJOrkIGwhbfh54cZ1/5Y/8Abp+fLCPMU0kKAIG8Hf3/AEw44tZY6Kg/0jDqiyA57CPNRjBnQP8Acv6YqNZSarNBvUc2QdTzc235Wv1OLd/Dokmt0CoR7sxP4YpqIC0xPxGQjn6ubflyvh4Kof7kgeg0xGVyg/wH/QxwleoFFzH6wQPrHzw6ztOKNBf/AE5//kf1wgocLWRabje/23HP1HyGJOryPEc0cyjI7KykgNIBuJJN+gP5Y8945WPfsVJEEge39Dj0AUQlAwIlV97AY884uQQTHiNR5PkAAPrP0wmn2zs18aMF+407EOrZxDphobb4Ta5j7J9LemLUx/vFX1J+QQD8cVDsEf74v+F/wGLcZ/tFX5fPT/8AXDS7ORdETwuXrsZAZythJgQth7HCbKcWpqyqgakV8NIgkChqtUrPA1PV03mZJiNIUJhjxqqVyYgkF6jNO1pJ5X2OKq1HSJHW5/Mjl7YaLpCyPongfbrhmXy9OitdaYprpCHUxEfeZVILndoJuTc4zHz8KK2lxsORxrDWIe85TtIazU37wgMqhpgKSpK2F41PUWY+7vAknUuMBte/gmTuIG7Ai0YoXBONh2PeaFCU4posxLEQh1AyoJlp5iZMRg+kjZlyKYMM4R9WzxemGCwD4QDK3MTHPDLWx6ci1Zb8pxQVZ0GSCwI2IK7yDccjfrgxdcTEKN2JAHzOM4VwBMugLAM0+Bd1QEyESbkAmZPO9rYYUOEhiHrxVcMWWR4U30hRJuAY1bm5w/1HQeJX+JUqtemyZZ11TpZvHa2ynTueo2xVe0PY3MJkWprTao/fU3JWTMDxGImBYdT5Y9bLY4NbCuTfY1I+aOI8MrIaa5o1LoNCjYKBZZBJWNoscS0MppB0IqARNpa+0xe88zj3TjfZjL5lhUKKKwECoAJjo3UXx5t/+Bai7I6wQqjyJ10Lg89j9cI1YSmZv+XVamtJWqDdqhLCdM2UQB7zjviuTq/2cVGd71Wp6bKvgFyFW0Tb2w4zuTniFW1iwhuUBSLH1j5Yn7TcPY5SkFF+/rGCQNyL3xE492Blg/h5kwpJUW/s9H5nVi8KuKr2JpQGH/pZcf6WP54t2jDBPPO3vGKtLM0glZ0BC6gCdLAl5B5TYcsdZDjVaoJ169QgSBcDzHLEfbyowzYCgz3a3Pw7tY9NxiPhpK00gAem152n0Jxn6sm5tWEIfjDltWkCfi02AMW332wy4TxNKhVSGMA+GCABzJ6jVf5YruYYjyHPp5Y54Bn/AOdpFrGT8uY9vljnhOS1KB4L1WzuiIMgRJO43+ZGOuH5hzrNz907AgbwOXrhLxLOjwqIMi8EwCJ/phNns61I+FnjTcBiDMm0bbz7Y656vF2A57cM9RzrIUIQslrEGSBYzqJ5YpmUaGZmC+EN4XClS0bXi8kbX9sMM7x2s6qHk62cAMA1gRMHTvcczFsQVM2GplalEPU5VASCoHLSPDG31wqauyvyB5yhAUvAYkEKsAXkQY2AHOMcNkmYagoVvuXJM7sbe2/5nED0e8qOSdCqJLEGAeQgbTyxt6RgEM7LYkmJjzEmLflg06sj6OlyIDMKnIqVWmTLksoIURAMA39LHBPGRZh/hHyAxOmdFLw7myo1lIUkTqBBncgGZBi5xBxi4M82xbF2h4dDbsC5VcyZ2VL+gc4ptODFgbG/8xvqbb9dsW3st4MvmTI2N56U2/XFWy7AsACDYfbdvLpB3N+W2LF7UNE9E4yICDpSf/aB+eFafF+/vIfzOGPGqkvHSm31ZBhcn5H/AGT/ANOF1Ox4BHEn00V/xIPkRiu5HspVZS9Skxpyam1NpS3w6nXdmXael4K432gRlrM/2TAH+VdX/Tht2d4vVp0gb6aiwpNwSjKTHKQ6qcJy4K30W7nUuMUvgJyHBEyrUdVNFq1AzbgMg1MDrAHilVXTZFHihftY4zbBK9ViQAApJPKzH9MBU67V80veMzA6t2Jte19hN4x1xakyVa2knSFGlSSwBKDaZ5knFlpsoj0b4vldVDLJIB0ySTtIAnzjfFaFJdcaj3ZO5gMRMHyk74uecQ0yBqZyywVa6w0hoAjTAuI5xhPw3hoptqfRJFtXiUx8QsIWZjoOuFugSeRJVogk6FIXlLXjz8+v5Y1i25fMeEQ6rb4Y2/D12xmE+qxLFiVmU2UR+HlPI+Qtj1T+F+U1I+Ya5LaVuSJA8bQedws/4seU1K2k+K0iwiR+7T7+2PY+xFcDIUI5qzH1LsThdsrlZEW2mZbUeVh+eJWrYWLmgBiN8/juGJ63EGDkQSogWAO833EDa4nnbEOZ4hHwqT6ED/cQMBVc5ONZjK1WosyMiH7LVASJ9FubYAQ2nmC2wN+XP6YB7S9nzmqBEMHQakIsSRul/vC3rBxFwrh65fVVNRi5WHr1Wg6ZkgCdFJJAMKOVycKm/ilkQzBar1SgJZkUsABuQTuPMWwsqapkqykZA93WXWtQaSYVvA2otA1L9kjb5YXZvibVVYQwax0sBa15sDcRj03M5nhlRKeaq0WPfQqVJKliw8IhXsSFO43Eb4oPa7PUFraaFN0p6ZPeEEFxNwRJgiBfHJLScI+kRrAbwjj1TLUmZYZ2KCN4AVtI8tvacM8r/FUAS6RZes8gd7G/44oOY4xYaVJB8MgWkC2kTNzAImYIxK+egBmNmBkBdUQbC/oOf4RitTnYtsuPFuI5fNuKxJSoFAlGEaZPIja4n1xGM6EWAJ0i3ivJsSIsbE/TFdysABgGuft/1sYucF8Qy2mqAADI+z6W6WxS5yk7HTNZrNBrSb2iZFuRwJwXOEVgGIQCLmCfL1kx13wJXrExIM2AAG4Mn06dZk4X0swxuXA0k2Iv84tgwjTIXV86dYUsQvkbwDY9IN8R8YqMHJ3lVvP4Tud9sVzLZxtQLHlyA5R9JGLl2d4oKzaarjuwLE2sDfxCNPK/nbDpcnxYCs5yk1MUA3eatT2YRADiCoI3IF/6YX5Ci9fNKgaC0xPMwdIMEbnF07RU8vlKpqq9Y1XUlNRDBBERDAlg3n5Yr65mnCZhA5ruzzPhVDG4AXSxYERtebYvcUnkFHNbhidwxLFtOmCssCJlgsMQRuDuZPyTCmzLZjAOkiCPD9kD2kxhrx7itQqqlSg3C9LcoNhcbifPlhFl8w5lQ0kLYC09ZtsFn9k4Tu6AF5bOTZoN/DIBHncD1xJxITpHIthdlRqe6XWQZJAFjy64M4nXACkjYk+f1w8Y0nQ8FSY54VlxTyOZcCNQc7xHgA35Yq3D6haogLTLJ/4ha+qNog8/LFoOYA4bUIgatWxHMqLk2nFd4O016YknxoI1o3MclE/l9cXR9qsaPRdeJia5HVUHTep+i4EpJ4o6W+rrhf2yzrLWhdjok+msgfX6YY5X4vf/AKwfwOFn2PEUdp8sVOo1CQwchLQAEIJ+Z+uIzWjLoo1AhYta5gtHXc29/UPPv3maqLaBInyDCfeJ+mJ8+CQmwBJJgwJnbbfbCTbXFE12nJV1/YL7Pt/PTew+Ww+s4b8ZWXcbf8P5G3/ThN2Zu+o9QP8AV+GHnF/+OOh7r56yP1wy7BH2g/Hs1prjnCg+37GK8/Ev5ioRIUASYIPNj5cvlgztU579iCIVQCCYsZt+GKzRrFyIUm8Wk72j99cTjmxGsliyjEoCHtytyn0xmEQrkWlh5AmPxxmBwBxG7GSNhMFr8uW/449L7E8WD5UKpJ7tmXxRMTI28j9MeYMGIbTHneWgRJYWsPPD3sHnyuYNNmVUdYACkEOLqCPMar35YGlhkR6i2fxgrkm18D01p89bn0Cj8z9MG5fMuPgUIP8Al3PqxvjqscKoZTT4qtgPsj4j7fZHriPiPFlVGrVTopUlJPQKOQ8zgHi/a2ll1mvUWmP/AC1ux9hc+uPHu3P8RHz38qkpp5cGYPxORsXjYDkt/XaFu+g1XYH2v7d5jiDlSSlEfDTWw9Xv4m+g+proy5kTzwTkcubwOX7+k4M4flNRBI8MiPTAsZRbLF2UhEJKozI2pdQYx6aT1J5YY8RK5hk7zSmkEkhok28Ik3va8e+As1klFPUjRcTcD0m4MTFgRvgRBoErpYTcPC6r7SxsCB11XkY55SfhlercZUNqdSkSEjSikEcjA2k8iCLz544yWRphdN3E+FiBG9rrvfT64Ao5hWJAUlIF2IBUmDZid9R2bn0k429RQ4GiorOCWLMGEDruC5hZDwt46E86iUBjIhJCOXvJBYBZmDGobC/Mc/QzPSDQHMGCQZIkdb7jfbCunUdV2SGFi2nUDe4iQeoYiDcTifLOWBUPdDbTKhriZJkBgSTAvaJwJRDbOXzjEj4QFmDYKRzlltPl5nA+ezgJg3k2CnYWBuLHaY5HEPEMuq7m2n4oWSSJEiRJ9IIHlfEP9m1DwAytjG3qF6R0OGUUskTNnNhTYb9eXlb8cNKPHUp6bkwZZT1X2uPTpiXJ/wAN87WTvFo6V3Gpgpbzg3g+cYB4jwGrRqLTrU6iGDuk6gN4KnSRtf8ADBUoX2WuLq2hhxXj5zRRqlMCwIA2I6sSJYW3tiDO5t1EhyF6xY7wep2jc47ywUKIQAgcxEi9j5XkDe/lbVDLraUDCRBaA3SQW3A6c4wJO3kpYJxHNO1KSo+zIm/2vtc9gbdcKchSAINTUAZkD4ivOLWmP+4th42XKjSrLGxJsCOVkABBtvJnnyKjOlhDIT4QJMG3TcTtFzh9O+kFGqGXCNBBDAHffmDaOvoN8ScV+Ffy9cDUMwDUnSPEqifMFQT5SZOJOKZkrpO9voZnF9MuXTGne6eHxtJPTnUH3rcueBeAia9Mk21g70zMA/cvy9MaNUnKIIuYt4TuzHZ7H0xnBhFQGDuTOmmNgwsUufpi34CugztHU11yB/5lIfOx/wBxw6yRuP39kH8sVmpWnMIOtVSf8pn8sWjJj9+msfpiqXY8RJmaxTMvIQghSJAB8RFtQvuDvO2xwJxDNqAtQSRsL7Nz1RMEWI5GPUBlxnU16elWGkFoliBquCQYuTsAfPCvMZurSKpX0VEqRMgTMyIYQwPMGeu8EYnFSpgkrSTCOzeZJB6d5SH/AMnv67YsfGf+LTA5sv0DH8sJ+D5NVWUbUprIRPxLpmVbzB58xBthhxyrGZoj/Efkp/XE8hSpCbjsVWqJCiAPEetiIi8jC/L6KazII3Nok7Tyt02xviVRzWYmdJbSR7efLHGdorGrTPkQCLdLmB/TAl3RQ+zMxUQsSVF77g/XWJxvEIyk7T7CR5wZvfGYFxDZyM2COUnbqGvcjmJIufywz7PcfSjmEqVE1rTb4SZ6gaQLAiZG98DZejTWDJ1/XzvsAL7kfK+JGpjW4GhiiiYiT1035/d+o5i1YF2XjN/xUooQKeWeTeXIAHyk/TFe4l/ETN1gQGFJeiCD/wDI3HtGElDI6xAEtvMiOhnp59cAZ5WNRlEkAfOBixeo6IywQZqs1RiAdRO7XJJ9TvjpsloW+/7/AKYO/saU76xqERPWBM/XAeezBZ5iJ5Db28sP0Gr7M4bmSjhrHqDzHTFhRabIopTpvIO4JOwnYXOEeX4SzGQPX3w1oxTMYpm/g7NGOKkg+qdC+JmRbSy7i4uPpgVM9TZQunXuSzXJEbQGGoiFN7jpAOJ1zoeVsZ6iR/m6CYv6Ynpqh+AhmTw641KNV7m4Ij1xROSSycG79/4AKeZaNSFxMBQ7qHUzvTEgODLLfqR1xCtTUJKsHnTq0ghmn7ewW0+EA+sYPzWR8JOuQCCgOmWAN7uSTbUIECACZNsLkoalcuxQcw0VIImdJYFlOnTF5mZ64MWpdHKiZBpKqpPiIZFBKqXAgmFJWZi42BvBx3xMPTh1KqCGt4mRgd/IiQOQEzgF8wtWlqLAtEAkBTyksS8OCN7SY5c5qVFmMhi41A1Fmfsm8zcA8/PEprLIG0+JEjUzhmiNIGkKDE9JB3ibTM4P7KVKbZqm2YqAU0JbSQxZjfSCoUlwzEG8bGQZwmzNAAhSwVbwtgQQDuByIjaJJG2LF2W4dDE6VsJERAGm1htuRHn54Sk8LyWaSXJYLxnf4lZUEhWqP1ZaTso9dj8sa4xn6ebyTMrK6kEo3RwJAg3BuAR54SGmuol5AAsosD+vPFeytN1zbnLNoBA1qb03mI1DlEnxWItBviieyVL6bynf7mtJ4al0J6nEDJ8jFrSRb3P7646Ws5p+GYA9Rczz5AWw/wCG8DDioSlNiGYkFjuCJWAJIO1hNvM4k7OZJHeumkrpEQYYw03BG8Ry3jljQjBNIyqRVa2bLiTH+I7wt7RtG8Hrhfms0GJ0NO0zqAkfdGw5788W7hvZsPVrKUAVDGoGVLEzAPMAFfzwyTszTUeJRHWBth+CWQ8UUbhuQLiVuwi1gYMWAO4ETbr84eMUmDKCptFo5e+LtxHhMUAaanVKDwjeJm8W68tsa4TQeX7zTYCASG58xeMN5G8Fc4vle7ppTAJuAPCrSOUBonfA3D6ZSoAwInWSCioT4R90mRfDrtBxLSVOiSdWk6VaOUgE29cJuD5Ek6oA8Juy6JJKzAk69jcdMGgoAztU994d5P4fpOLZw7Pn7SMbGYIHSTva7ry64qdTL6szokjxH8ekeuLdkEqAAM2oMuwG0BL2E7l/phJDIFauAxGrmQQFLGwFreRGFXaXhtZgGFNr3jeAsgAxsYM364M4NmAakiRqZzf1A/Lnhv2hzKoqsVBkhZPL0tz2wvtZKvo5SqVpodKwSp8I0ksYJLWufFv5DEXHqn97oej/AFAxqdOVpRzBN78j+mOe0NszRPrHn8OGXYX0D5jLjv6dQqaamA+oFJInS87EPa/kbdU2ay1Rg7BSF5iGsCbC+/ri8rmQE32Anfy3AvgTNcVOvQp1FeQJlQBLT81gA4KSOblbK+qUYFwPJgJHrJxmC6nEcuCQ9m5j+z0zB85Qmfc4zE+mg8RRXqAW1ySALFgduRMA32vz5YK4flCS5CyFDMzMBIUj70kCSYB5E7HHFDhGtVaq600YT78lHRtzE7YLpKlILqKsBOgJ/NUtcF2pk3ZQFA9uYxyzlSqJEzOzPB3r1CAxCKR3jSpEDoVO5MwD68ji2ZngWVOyhR5M3/2OJuCdmlp0CvfWdtdgJggQGPWJMbCYGJx2TpG/ev8AMYytxum5+mVL7HqdjtIR0k9RZfyuhWew+TqXOqTzDn85wuz38N9JDUXLgfZeJ9iLH3xbaPZoL8NQ++DaeSdeYOOVb7Wg8Sb/AHOye028l0l/BRKeSNMQwg/LFZ4lV8ZAn2x67m+Gh1h1/f5YqWe7F6O8KsaneC1MQKh0spsxsFtE9Yscae23sNR1LD/gzd1t56cbhkqGRNyNayR8Olm6G4GN1swzCQGEEGZMecrtt5bYL/smkEtlKtPcEliXE7kq/wCmA8y70zpBlYDbA6vXz26/ljR4vs87O5O2GDPhaitqV2MAkoVZfIQZWJsQMTU6OgkNUvf7JIidRBBtEcmgkyMKa1YG4UI3IhjBtsQPL09erXNZo0HVEITwjUzLqLNzuNhI2xOGBeJzkKDIWLTofUALS8g30gmIk3v7mMZmMitMMyLBZYBM3IIkAG4tv7eeAn4jUJLKd9/ALjkDeLX+eBcnlSWCKW8TLbqZ3PWJnC/Rk3bYOLHHCuFvmatOmgl9WwsItJYzsBN8exHgIpURTp6VgQd5bqS0b4qPYHJjLAwdTOzAE2CokTG+7x6wDyxas5mz1PtOKZunXwau10OMeT8lJ7TUK1OyI1QgTpFzH3rfEvKR064r3Bs+TTNRfjLENeLGL+gAI5Y9HrcVCqTUGqLgjfyg9fP2OKrxvhNNU/kKog3U2PijTp/5Ty8xB2EGGpyTTDutJ8cC/LZMltRka9LaUa5VgxLAC62WSTFrzecMV7ugyOHEQwYLZ43JMmXNnEm8nCZ85UXMs6gXYo2mAYUiedrr7TgTNB6qu9SZh4EWBvz8rY6bUTN6PQuB52mKQv8AEzt1MMxif8uke2Ia/G1ll8NuYMzbmOXTFSogKFvy2BIkEeVjfEGZr6SSq2IJJANyDaB1Pt1tin/6HLCF5BXG88ChRTI7wWn4RBMfX6YX8LzIVqogEkKBOw3+W+IMyhDLIgEkiLzEbnafTEeT8Rf/ABSBvt5dCCb9QPPFkfbhjr2jXtJmGVKYohSxAFuZZjYTtdRiPgWXYl+80SiKAO7MAD7pYaTsLjDjgtBWXU4DCQsETeCbdIuZ88R5/IUqRPc0oJUg6FtcG/sDixTzQfJWsjxR+/cCALs5AuQv4+mHlDdipMFlN5Hx0raiuxlRbCHhOWcVnJVgCugSpjxA/h+eHNWm0VdOnUFETFmRgLQZHxbnpiSY6AsvkilYOPhblpcRqZ2gyIm5ETNsOONZPvKaguyeIHUqFzsbQL++F9epVZgTqKzq3kayBKmDE3AB/XDPOZ7RTkOyEEaosxG0DUOpHLCvLF6YJxFdOXQdKYPzFT9Mb4//AMajzMN+UY643cFei0V+YqfrjnjFT+fQP+LDLsZ9HNd3XKq5FE1nqAroZFimNV1LGJJF/wDvgLK5wgkMoWqQdM6SQCfiJSzKIuYBECZGHnC+GUHy7NVvQpMVaI1PUR2hQYkzqiYmI2mwdXj60CRTp0w3KnTCpSp/+44Gqo3lPscOhKFfcUUlaikuCdRUGJnle/rjeO37T5gkls0yn7q92oHkAzgj3AxmGIL6WWYHSS8L8JifF5DbY73jFv7I9i3zA73NKmjlAhqlyZ/5UggW6W64n7EdnKNcd49JdCHmPiaBbppEifWOuL7WrYxd3rqD4x7NDabJT9cuhdmaKgiFQKBtpE+xmw25YjbLUjug9pH4HBOid8dd0MYks5PSJqKoDXJLyLj/ADH88S/2Q/eYfL9MTJTjrjoYrYXNgj5N91qH/MAR9Ij64HqVWWpULL4lpLoIuJg7f5iT7YaTiHMUzuBqtBWYkeXni7Rkk8lOq5NFS412WXMUwwMVYnvDJ1+T9L8+Xnit8Y7OV6NGlrRbazKtrASVgmIjxEjHob5NTGlcxIM6CfBPqWget/TAVZqutlddLOukACVCwYCkgg8zJ3ONPbbnU0pKF2m/zn89HDr7XT1k5pU0s/hHn/BsvUFQBYGogE6ZMTfDBOEVa1Uhu87oEkmIBC73PmIxccnwwrdqlQhQTGuBt0UARtjXDOGUtAbSpZgbmSfFJ5nnj0B54rGUylRnABSnSMgJqUWAN4BJm2M4RwwB3Kst9WyuTCybHTpHTfFvy+XKrpp0gjG2s6bDntcnBSUNFMqq6vDA2577++DRBBwAkVaIJaCGsREEydvTDhs01SoQpKoDpAFpPMk8zhXVdqeYp61A0/CALGQbFuvlg6lmmTUFpktJ0yQFk8zzxmyfqefJrRVwjjFCzONqNSm5sJM7QFuw+k4Bo8TNRl8ZkQfDEBBuG6wBM7zjjM5whqlJ7uZEruQ4BPXaNPyxBVcorDxyVglm1EzcADZVtywI1y/INRPhT+BrleDq6nMLJ1Uy0gj4zI0weeog9LYj4lwTuMuS2jXEAuzTMbkHwk8ud+eNdi88dL0d4ZG/yggt9QNuuNdus4phWPPVIAgfCCDJsTA2M+nPrSTimZeokmVXiOfJVVlqmndtgNogn3/TE9fNMvdroZzoUhSCYJuSY3InniHO5BjRWrSphkAO5BZTG7Tc2G1uW+Fee7QVTVcguKZ0+EHSSoWBcCRa8eeE4N5RTQ64nne8q0TUmCqlp3AJuLc4xBneIup0g/y3bw6AIibKbWnAZzS1Kus6gkAdTCiPtemJMrly6kIHKg6yzAKojkJJBJJHyxao4otrCLJR4uKeXptUqwvj+EH7IUAbbzqGAuM8RBYFWlSgYQTeQTPyjAmez+nhqFVFyRLRuajmw8o/DC1qk6QD8KIvp4R/XCpZsi7O8tmCqtUJJAqou7Dpz2FicGrm+6eoYnS5kT8SVFMgmLgj8cKFGqnVTmGV/lv9J+WOaWbLEIeZCTziRAPWCLfLDJDFkrVoZ3pr3qxBFtanY6lPxAfeUbbxsO+FdpaoeEZCtSZ7xiYIJtsQCRMcibTMTXO/N+tyOszOO+G1C9dJMnxBj1ABN/cD9jE4kstPFD/xT900/wDTSY4g404D0SeQb/bjrjBlK/nVC/NIP0wPx0ajR8wf9pxEFj7j+epNQCZddIpsXMAySwk1G8MTJ6gzBjHnfEc6VIGzRP8AgkWA/wCaNzveLYsz8SplqoSDKiIkCACahCmy6UhQPQ84xRKmZLEk7kyffDxEYQeJ1OTWAAFhsBA5YzAveHrjWHAfRvD8qKFFKS7KL85O5N/MnEpfHFRscA48bqTcpNs9nDTUY0ibVjC+ImaBO2OFYk7frhXG1gjaXZOGxvViMNjNWKhqJJxsHEWrEbVMLYeNk7sJkY6FWcBtW88aqZgIuoz7bk8gMMrsj08A2cNQko2hVbcrMlZ2EgRyxxlswRUZfshRAgCPkOhx3XzrGC+kIOgJKnzMj8IxCq/zJFwVsRzuMel2G7+quE3lfz/4ef3+z+k+cVjz9n/2MRmfLES8QlyoUmBJMrawIkTInUIte/Q451YA1hGdoiY/K/1xqPBlHHH8+EUMwPSQJAvabiBM3PTHeUzneLPKAd4/DHPE6gK3jb6G8HqMLeGV10FIA08hcaeUe1sZGq7m2bOmnHTidcZoIHR5ixXciRM/Ifnis8U4kpYgMCT8IF7jmSdvnth9nuGFsvpksRdSdKAKObcz4bTipZnhopDVqQ25Ec/IXw2lFSd2Jq6jSqgzg3EaqVJoqr1Wt4h4TO4vYAbycMuI1UqLprKAwMMEqWLGQxXWpJPoYMzirUqsAkEyAIIn7wk4P4gA1Gx76XvpF4vuOXL547KMubyFcR4Jlyqil3iOftsWbUfMQADPPlb20/ZkZdFaolSqzmfD8MA7liGkmRa2I8lmaxClAgUAQ2mSAPWx2wAvHTVnv2qML7ORYWEDmffASbxYXxkdcQjV4aZp+H4SZ9x0H9cQrwxtKOA2lonVKiZ5GIIxJRWmdcaVt4QXloIkXG5vccsO+z7eEIMwEbmrGFgcgpHj5c53gYsfpQEQdo8xWWgneCnUpMfCwVWQkC41KFIYT9oA74R1+LF9GtgI2UAm2PReMQlJadeO7CghabQSeWkyCoFj788VDMcASqwNF0VSNqkCpMSQLLrEx5+uFhJURZFtChNQmZBOkBRJYkgAKOpNvfE3EOF06VYIKniBBYTqCsJ8BIUAkc9OqPPBmTpdzp0DVXDMFWDr1NGlivLQNRB6kG0YrucJV6isCCvI9Yj88OiG6RZaviOwJHQmLR1E4b9ma01D4FAlYI5SyyBO4P64r4zDFb7frh/2XsQ3Vx/pIn9+WGawBDnPHwgn7eYY+wAH4ziLipvl/WP9OJeIv/wR92uV9wlOf9ROBeLmVT/lb8yMIhhNnSy6yAyqdVMHzldXPmJEYSaMMeP5svViwCCABz3JJ8yThaGxahGdz5H543jAcZiAPoQtOMU4hRt8dI2PFPs90lgmLYiUHefa3y9sa7yZxpnwzbiqK1FSdndK3Mn1x0zWxEjYizFeMUt32WqGaRPrtiINjg1fDjmkcIWKNHFWkJmcQsZ8RmPsjoOvqcT12ltPIXb8h+fyxqocX88UxOCvkRI/uDiGk3dvpnwNdf35YkbEVajrUrsd1PRuXsdsPpTcJKSJqQU4OMvJNmM+qyDc9ADgDiGbYAsASCACeQJUfEduRwp4v2voUCR3QqVdjqJMNzBm282wNwztD/aVGtoInTSGkIB94Tz84PlGPWcnNWeKlpcW03kMrcTLEKLk9Z5TNwRItgJw6nWhUbi3P5nrtgxMg1TUY0+E6SZvcWE3IIkTEXxLwnJitXAaTTBEqLSokkW25j3xw6mm4z/c2trqaepou1mKOqT94uqnQ78wPH3ZVQeezEkzzAGK7mnUVHp1k0MGI8FgvsNxi35ztkuTL0qdNe71EqgBgcoGmIuOeEq8Gp5pzXNXTrVXZSAQDsy3IuCInzxdHT4My56rnj4FnCuDqzEOSVJMkwQNMadR+6WdQb/rgTP5Kpl6rMFKnkwACleWm9x6TgriGYNKroQxZ5BMapYCDymL+2IeLZlg6DXHhkA3UnnY7eojfF6OSXuG3/7flDTju6inSZiD4ue4iN8UOvWWTpnTeJ6eeLNmeCU1p96fuyRfeJIEbe4wAeBhgjSo1CyAywB+En84+eJBxRFH4FFBiLiZ8sW7JZTMBFClYYBiWRWIMDmROEVfhPd6e8BIDDUAwErzi8iRi70O2+RNJZ1h4ggKV28hI+WGnb6FlaEA4hmGqNTYJUVDswKn20kRtiw5LgeWKKzUdDESSjRHXkJ9ziv5g5SoxejmjSdvviF95jDirUp1cv3YqozaALEXZQOR3BIj0OFoRyaHuX4jkoCUyzMvw92veOszOnRqheRiBjzjtd3RzDPSZmVxBJEeIEAgX6afnh/l+2zUqBQDTKlAwECY6gWMHFZzdPxKzCSYYKdlHJj1np5Cd8NFcWPG/JDViiFRgSpXx9bmzLP2gQD05dcM+ziBXpidQLkyNtMMx3uDbbzwiFZlGqfESbm/754Y8Grn+Y5M6adv8Tys/Itix9DIarmNS0GO7V6rn3anjni9QX8qjR5eM7/X54BoMf7uo31T83B/BcScaMOwG3eMfnJ/PCeRhDxZz3z+34DAwrHEvEDNRj+9hgaMWlZIauMxxGMxCH0JQO+JFE4gpyCw/f8AXE9PY48VNU6PdRdxs5LRiNnxucQ1jhH0WRWSak+F+ezpVh0xPSqXwq4q3PoR+ODGNtIb5G+rwjHXe6VLfLzPLAnfSBjnN1uX3B/qI/IfjhVHI3gk74AfFfn68zjoVsJKCNE3vg6ksDfFstNLyVxm2+glnxJO2Bt8E0mwjwHspXbzs8S4r01mR4wPvKLN7i3t54X8Dek1ImoVUAyHvqG0hALfOdsegcUyHe0XXqLeouD7EDHnuV7PaIDA1LjwyFQE9TN4EdBvj0P6fr89LjJ5X9DzP6lofT1eUV3/AFLHwbjK1jU0KdKJPePJLEHaeUQDGLL2UyPdZfW3xVAI6hYEfM3+WEPC+HSjqlRajMunSgimm8ARv5mBiz5vPBVCHlAx2tpnJpKST+5SO0PYmpUqTSZXmbFtJEkk72O+OsvwU5WhrqlG0gkqrao32tB5WxY6nEAJghfMXPoI/HFe4s+XbUAWVoMBgCCY+ze3t54DyqJKCvkVumxzOaA21GPxtbnFrYZ5WjokVlVVmyu0NbYq3y39eeOmyK0KgdKLg6CG1X3Fyu97deeO6mZ76tToVFVgwHiaAQb7zvtEb4PK1g45JqVM1xYq1FkBIPIggg2IuQTyJtgXLcIFVe8FVZEKEB8cAb3I9PLHXE+yxpAkEBfWPxOEVCjJNwT02n02nBhXgKTWCWhVDVqmoBgoYCb7Hf3w+fspTcLcqYE7EE89tr+uKxVBpEwsTaL2Hli6cE4stYGDL9Oe2JO10LJuisHgNBidGZRWBIioCv44kPZHNUobQrKRIZZgjrcYkq5R8uSa1AlSfiieXPFtzGeNCkCto0qLlQJgCSOQ/TDWVuTRSKIqo4RZDbcjYyefmDiDOhu9Y1JkC83sQAL/AL3xZ+0VGoy08x3ys6GPApBE3UyWJPiAH+bFZzmaaoSWJZmILMdza3sL/sYdZyNF3kCKlzAHp5DBgUIpQGSxAP8AlG3zY/LHGUOknrFvUEH8vwxHUsQdoEx5m/4/hgsdBeTzn95pxcAhR+BP1ONcRr8/X8SPwjA/C0CvqP2Qx+QMfWMbzDELTIJBvt6LgeSAeapSA42NiOjD8iL/ADHLApXB1SsSCIF4kwAbeYwMVw4CKMZgyjk9QBxmIA9uy27AwCOQMwDtMc97YIVvCcd506Y00hTUiAvhB8yQthy64gLythzv6489vtnJP6kVa8/Y9LsN7GSWlN01190bm2IKxxM5hcD1GxkeDaXZGGwFxEAgjqMEtgfN0VYgxcbYeFWR2mKqHEyEE7qYPtg5sx/KB5tLH3/pGFXEaOhpHwtv5HG+/wD5ajoI+WOt6akk0LbiOMrV8OOkqXjAeQq+GMSF8VOGWByDWb3xNQfAhYCMFZdNUAXJ2jFbi3hB5JZZ21crtgbh3BQGYsxMMYTbTfYnnHLpiw8O4RoOp7vyHJf1ONZnJ6amofa6W8Q/UY147HV0tvKUfdjH+eTD1N9o624jFq4q8/f+xxRq92ICBPTAPE1FZCBHeL+/wwVXY/r6frgPNrs46wfTGNDUmp8rybL0oSjVFBPHwCQZFyPribhPD6udPLUGJ1NyDfDsD0PyxHxvs8TWLCFVmLTP0A3nB1TKEZbu1cpJF7gkrdttzo1eXzx6eOtCXHjm/wCDyerCcW0/A5bgVGlRC1cz4tJDaNRkx9yTBg9BiiU6orVSkEutlaNwOuxU8+WGPDO0NR6i0suVpKf/ABGF7c2KiQPXEtfiXdVCz16DNJGoK2s8plb388dr014OLk/Il4krL4mLTYAnyHLAVFHq1VADOxsABJ26YsmfpLmQyrUlvCVdonb4akedpH12wr4RSq5auS8o2ggGJ6bRYjbbCKLishTtkNThdaoTTX4ksVOoFfUHbENTgNalcagR9oSMW7PcSYoMxTEOCFqpyMbH03j5YFzHa6soDNSQqTthZOSeCYEVDtLnKdu8YjowB/rien2zqxpqU0dTYyIkefLDmhSyucYipSak0TqDQOXqJ9cTt2ERVJFQ1F5So+rKdJ+mByXlFborj16bqSgqUxsUEupM8puo2wGEk+30/wC84a8T7PPl0LD4Selo5QeZ2288L6tDSw1COYkjY+nniyLT6GIWgW5EH9/PEJabk74Iqr/2wI5uMME7DmDHPr+741mXJVRPX8v0xmnoMbKYhAYqeuOSpwSVxyVwQHNLNlRED9+2MxwRjMQh7vnKtACKY8QuxuWI82a53nEXDuJKwBAIBJXlvbGsZirb6jcnF+KOjW00oRku3YVXRSOmBGoki3LfG8ZgbjY6Gorap/KLNvv9fSaSdr4eQYjEFVLYzGY8jVSpHslmKYFWQMCpxXsyGpk8x+4PrvjWMx3bfuhNV+mxrwxpQNyODQZ9caxmFn7mIukT5XLPVfSkeZPIdf8Ati05PKpRESZA8TdevoPLGsZjb2GjBQWpWTzX6juJy1Hp3hHX/wCSXe+0/v2wt4h2kHQ2P1xrGYbfasowUV5B+naMZzcpeOgnOOAQ0WIn0PPCnMv/AChHMjGYzGFvYKO5aXz/AMWb2wk5baLf+ZoSU6XeVWMwBzPIDHNDsvXz+Y0ZYgaElnqGAqnwzYEkyTYDGYzHfsl/qtGFvHhv7kXaj+FmcyeXaqGpNQpiX7tyGjaWDqurlt8sUnIZnu2nSGncEA4zGY3HhmWsjuhTo1roDTcdLX6zth7lKGpHo13BJB7tgoO1pNrEG1t741jMWwipNJiTbim0KUrNlzq+MfAwPPy9uvlgitk0zKiPDAnTym033jGYzHHJFxFwrJtTdtTalgaeu95+mJctnYzDK9SokER3ZA8J2MxM4zGYrRXJeoC42af9oimGFNYW7MxLRdjqPU/TAvEspC6wSb8/P+sYzGYZN2iysAT3E4HqrzxmMxcAkpCb4l7s41jMAhw1HEDDG8ZiEIdOMxmMwSH/2Q=="/>
          <p:cNvSpPr>
            <a:spLocks noChangeAspect="1" noChangeArrowheads="1"/>
          </p:cNvSpPr>
          <p:nvPr/>
        </p:nvSpPr>
        <p:spPr bwMode="auto">
          <a:xfrm>
            <a:off x="793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752" name="AutoShape 16" descr="data:image/jpg;base64,/9j/4AAQSkZJRgABAQAAAQABAAD/2wCEAAkGBhQSERUUExQVFRUWGRgaGBcXGRgYGhoYGhkaIBgaGBwXHCYeFxojGRgUHzAgIycpLCwsGh4xNTAqNSYrLCkBCQoKDgwOGg8PGiwkHyQsLCwsLCwsLCwsLCwsLCksLCwpLCwsLCwsLCwsLCwpLCwsLCwsLCksLCwsLCwsLCwsLP/AABEIALcBEwMBIgACEQEDEQH/xAAcAAACAgMBAQAAAAAAAAAAAAAEBQMGAAECBwj/xABEEAACAQIEAwYDBgMGBAYDAAABAhEDIQAEEjEFQVEGEyJhcYEykaFCUrHB0fAHI+EUJHKCorIzYsLxQ1Njc5LSFRaj/8QAGgEAAgMBAQAAAAAAAAAAAAAAAQIAAwUEBv/EAC8RAAICAQQBAwMDAwUBAAAAAAABAhEhAwQSMUEiMlETYYEFcaGx0fAjkcHh8RT/2gAMAwEAAhEDEQA/APWqdNl5Ykp5xg1zgupUAF8C1HQ8sXXfaE6D1qSJxvWMKxXi2Ohm4wvANjOcKeO9qMtk0116qp0XdmPRVF2xlTPcseR9tOzFLL1GzBqPVNR/FqguGcmBI2HsDgOFKyWMOL/xura2/s+Win9lqqsW9SEaB6emKrxL+I+ZzcJVqAibUwugT5gXMec4vfAaWVTJ061YUkDUwx1R9oAxfcxyx592p7SZZq05akFC2BiCx6wNvTAoZUF8KyDvmEqlYprIZoJCyOZ6knbe4ww47xjKAvqJcF+8gHTcJpAtJC85semKXU4hmHXTPdpc+IxvvYXNsDJwo1LKHqmbnYc9uQ98JbGtFu4t2/zOaTuqelKUAQuxFoBvLRaxMdRjOA9lS7h6pLnz2+X5YJ7A5WjWSFEVF+JY5dbW549CyfDwvLDIQzh+SCgW6YY0hItjAsDliDKV9IIaReRY7efTY4jdMhWO2NEu4AkwCLbj92+eKxkMt/eUGmNLoSdgAGGw9Os4vOfQNV1GGHXcc745ocNVgsEht5mRY8g0/v0xxq+baCWQ1xJHTHlX8Q3/AL6/+FPwx6NSe03EWM7+3WbYpnabspVrVXqwRqj7OpbCLaCWG33cdqZDX8POJmmK7MWNNQgMk+EknZb7+XTBPaDNJmKRbUyAglkES0bRNm9RtgbspQTKir39VUBK2BmQA0hlIstwPENyMJ+1/GUqtoUFWpkrAgg3JksIAEDYT9MU6kklTYjZVc3Tiq9FWBAY6SxAt9mZEAx8yJ543nuFhDeujPufDKinplW8M77QQIPvgWpnIckCWIgx96YFov8AvpjdTxsSwYOZ1T19xYAg/sYqUkldCsGzOfUoVhgVHhJOrkIGwhbfh54cZ1/5Y/8Abp+fLCPMU0kKAIG8Hf3/AEw44tZY6Kg/0jDqiyA57CPNRjBnQP8Acv6YqNZSarNBvUc2QdTzc235Wv1OLd/Dokmt0CoR7sxP4YpqIC0xPxGQjn6ubflyvh4Kof7kgeg0xGVyg/wH/QxwleoFFzH6wQPrHzw6ztOKNBf/AE5//kf1wgocLWRabje/23HP1HyGJOryPEc0cyjI7KykgNIBuJJN+gP5Y8945WPfsVJEEge39Dj0AUQlAwIlV97AY884uQQTHiNR5PkAAPrP0wmn2zs18aMF+407EOrZxDphobb4Ta5j7J9LemLUx/vFX1J+QQD8cVDsEf74v+F/wGLcZ/tFX5fPT/8AXDS7ORdETwuXrsZAZythJgQth7HCbKcWpqyqgakV8NIgkChqtUrPA1PV03mZJiNIUJhjxqqVyYgkF6jNO1pJ5X2OKq1HSJHW5/Mjl7YaLpCyPongfbrhmXy9OitdaYprpCHUxEfeZVILndoJuTc4zHz8KK2lxsORxrDWIe85TtIazU37wgMqhpgKSpK2F41PUWY+7vAknUuMBte/gmTuIG7Ai0YoXBONh2PeaFCU4posxLEQh1AyoJlp5iZMRg+kjZlyKYMM4R9WzxemGCwD4QDK3MTHPDLWx6ci1Zb8pxQVZ0GSCwI2IK7yDccjfrgxdcTEKN2JAHzOM4VwBMugLAM0+Bd1QEyESbkAmZPO9rYYUOEhiHrxVcMWWR4U30hRJuAY1bm5w/1HQeJX+JUqtemyZZ11TpZvHa2ynTueo2xVe0PY3MJkWprTao/fU3JWTMDxGImBYdT5Y9bLY4NbCuTfY1I+aOI8MrIaa5o1LoNCjYKBZZBJWNoscS0MppB0IqARNpa+0xe88zj3TjfZjL5lhUKKKwECoAJjo3UXx5t/+Bai7I6wQqjyJ10Lg89j9cI1YSmZv+XVamtJWqDdqhLCdM2UQB7zjviuTq/2cVGd71Wp6bKvgFyFW0Tb2w4zuTniFW1iwhuUBSLH1j5Yn7TcPY5SkFF+/rGCQNyL3xE492Blg/h5kwpJUW/s9H5nVi8KuKr2JpQGH/pZcf6WP54t2jDBPPO3vGKtLM0glZ0BC6gCdLAl5B5TYcsdZDjVaoJ169QgSBcDzHLEfbyowzYCgz3a3Pw7tY9NxiPhpK00gAem152n0Jxn6sm5tWEIfjDltWkCfi02AMW332wy4TxNKhVSGMA+GCABzJ6jVf5YruYYjyHPp5Y54Bn/AOdpFrGT8uY9vljnhOS1KB4L1WzuiIMgRJO43+ZGOuH5hzrNz907AgbwOXrhLxLOjwqIMi8EwCJ/phNns61I+FnjTcBiDMm0bbz7Y656vF2A57cM9RzrIUIQslrEGSBYzqJ5YpmUaGZmC+EN4XClS0bXi8kbX9sMM7x2s6qHk62cAMA1gRMHTvcczFsQVM2GplalEPU5VASCoHLSPDG31wqauyvyB5yhAUvAYkEKsAXkQY2AHOMcNkmYagoVvuXJM7sbe2/5nED0e8qOSdCqJLEGAeQgbTyxt6RgEM7LYkmJjzEmLflg06sj6OlyIDMKnIqVWmTLksoIURAMA39LHBPGRZh/hHyAxOmdFLw7myo1lIUkTqBBncgGZBi5xBxi4M82xbF2h4dDbsC5VcyZ2VL+gc4ptODFgbG/8xvqbb9dsW3st4MvmTI2N56U2/XFWy7AsACDYfbdvLpB3N+W2LF7UNE9E4yICDpSf/aB+eFafF+/vIfzOGPGqkvHSm31ZBhcn5H/AGT/ANOF1Ox4BHEn00V/xIPkRiu5HspVZS9Skxpyam1NpS3w6nXdmXael4K432gRlrM/2TAH+VdX/Tht2d4vVp0gb6aiwpNwSjKTHKQ6qcJy4K30W7nUuMUvgJyHBEyrUdVNFq1AzbgMg1MDrAHilVXTZFHihftY4zbBK9ViQAApJPKzH9MBU67V80veMzA6t2Jte19hN4x1xakyVa2knSFGlSSwBKDaZ5knFlpsoj0b4vldVDLJIB0ySTtIAnzjfFaFJdcaj3ZO5gMRMHyk74uecQ0yBqZyywVa6w0hoAjTAuI5xhPw3hoptqfRJFtXiUx8QsIWZjoOuFugSeRJVogk6FIXlLXjz8+v5Y1i25fMeEQ6rb4Y2/D12xmE+qxLFiVmU2UR+HlPI+Qtj1T+F+U1I+Ya5LaVuSJA8bQedws/4seU1K2k+K0iwiR+7T7+2PY+xFcDIUI5qzH1LsThdsrlZEW2mZbUeVh+eJWrYWLmgBiN8/juGJ63EGDkQSogWAO833EDa4nnbEOZ4hHwqT6ED/cQMBVc5ONZjK1WosyMiH7LVASJ9FubYAQ2nmC2wN+XP6YB7S9nzmqBEMHQakIsSRul/vC3rBxFwrh65fVVNRi5WHr1Wg6ZkgCdFJJAMKOVycKm/ilkQzBar1SgJZkUsABuQTuPMWwsqapkqykZA93WXWtQaSYVvA2otA1L9kjb5YXZvibVVYQwax0sBa15sDcRj03M5nhlRKeaq0WPfQqVJKliw8IhXsSFO43Eb4oPa7PUFraaFN0p6ZPeEEFxNwRJgiBfHJLScI+kRrAbwjj1TLUmZYZ2KCN4AVtI8tvacM8r/FUAS6RZes8gd7G/44oOY4xYaVJB8MgWkC2kTNzAImYIxK+egBmNmBkBdUQbC/oOf4RitTnYtsuPFuI5fNuKxJSoFAlGEaZPIja4n1xGM6EWAJ0i3ivJsSIsbE/TFdysABgGuft/1sYucF8Qy2mqAADI+z6W6WxS5yk7HTNZrNBrSb2iZFuRwJwXOEVgGIQCLmCfL1kx13wJXrExIM2AAG4Mn06dZk4X0swxuXA0k2Iv84tgwjTIXV86dYUsQvkbwDY9IN8R8YqMHJ3lVvP4Tud9sVzLZxtQLHlyA5R9JGLl2d4oKzaarjuwLE2sDfxCNPK/nbDpcnxYCs5yk1MUA3eatT2YRADiCoI3IF/6YX5Ci9fNKgaC0xPMwdIMEbnF07RU8vlKpqq9Y1XUlNRDBBERDAlg3n5Yr65mnCZhA5ruzzPhVDG4AXSxYERtebYvcUnkFHNbhidwxLFtOmCssCJlgsMQRuDuZPyTCmzLZjAOkiCPD9kD2kxhrx7itQqqlSg3C9LcoNhcbifPlhFl8w5lQ0kLYC09ZtsFn9k4Tu6AF5bOTZoN/DIBHncD1xJxITpHIthdlRqe6XWQZJAFjy64M4nXACkjYk+f1w8Y0nQ8FSY54VlxTyOZcCNQc7xHgA35Yq3D6haogLTLJ/4ha+qNog8/LFoOYA4bUIgatWxHMqLk2nFd4O016YknxoI1o3MclE/l9cXR9qsaPRdeJia5HVUHTep+i4EpJ4o6W+rrhf2yzrLWhdjok+msgfX6YY5X4vf/AKwfwOFn2PEUdp8sVOo1CQwchLQAEIJ+Z+uIzWjLoo1AhYta5gtHXc29/UPPv3maqLaBInyDCfeJ+mJ8+CQmwBJJgwJnbbfbCTbXFE12nJV1/YL7Pt/PTew+Ww+s4b8ZWXcbf8P5G3/ThN2Zu+o9QP8AV+GHnF/+OOh7r56yP1wy7BH2g/Hs1prjnCg+37GK8/Ev5ioRIUASYIPNj5cvlgztU579iCIVQCCYsZt+GKzRrFyIUm8Wk72j99cTjmxGsliyjEoCHtytyn0xmEQrkWlh5AmPxxmBwBxG7GSNhMFr8uW/449L7E8WD5UKpJ7tmXxRMTI28j9MeYMGIbTHneWgRJYWsPPD3sHnyuYNNmVUdYACkEOLqCPMar35YGlhkR6i2fxgrkm18D01p89bn0Cj8z9MG5fMuPgUIP8Al3PqxvjqscKoZTT4qtgPsj4j7fZHriPiPFlVGrVTopUlJPQKOQ8zgHi/a2ll1mvUWmP/AC1ux9hc+uPHu3P8RHz38qkpp5cGYPxORsXjYDkt/XaFu+g1XYH2v7d5jiDlSSlEfDTWw9Xv4m+g+proy5kTzwTkcubwOX7+k4M4flNRBI8MiPTAsZRbLF2UhEJKozI2pdQYx6aT1J5YY8RK5hk7zSmkEkhok28Ik3va8e+As1klFPUjRcTcD0m4MTFgRvgRBoErpYTcPC6r7SxsCB11XkY55SfhlercZUNqdSkSEjSikEcjA2k8iCLz544yWRphdN3E+FiBG9rrvfT64Ao5hWJAUlIF2IBUmDZid9R2bn0k429RQ4GiorOCWLMGEDruC5hZDwt46E86iUBjIhJCOXvJBYBZmDGobC/Mc/QzPSDQHMGCQZIkdb7jfbCunUdV2SGFi2nUDe4iQeoYiDcTifLOWBUPdDbTKhriZJkBgSTAvaJwJRDbOXzjEj4QFmDYKRzlltPl5nA+ezgJg3k2CnYWBuLHaY5HEPEMuq7m2n4oWSSJEiRJ9IIHlfEP9m1DwAytjG3qF6R0OGUUskTNnNhTYb9eXlb8cNKPHUp6bkwZZT1X2uPTpiXJ/wAN87WTvFo6V3Gpgpbzg3g+cYB4jwGrRqLTrU6iGDuk6gN4KnSRtf8ADBUoX2WuLq2hhxXj5zRRqlMCwIA2I6sSJYW3tiDO5t1EhyF6xY7wep2jc47ywUKIQAgcxEi9j5XkDe/lbVDLraUDCRBaA3SQW3A6c4wJO3kpYJxHNO1KSo+zIm/2vtc9gbdcKchSAINTUAZkD4ivOLWmP+4th42XKjSrLGxJsCOVkABBtvJnnyKjOlhDIT4QJMG3TcTtFzh9O+kFGqGXCNBBDAHffmDaOvoN8ScV+Ffy9cDUMwDUnSPEqifMFQT5SZOJOKZkrpO9voZnF9MuXTGne6eHxtJPTnUH3rcueBeAia9Mk21g70zMA/cvy9MaNUnKIIuYt4TuzHZ7H0xnBhFQGDuTOmmNgwsUufpi34CugztHU11yB/5lIfOx/wBxw6yRuP39kH8sVmpWnMIOtVSf8pn8sWjJj9+msfpiqXY8RJmaxTMvIQghSJAB8RFtQvuDvO2xwJxDNqAtQSRsL7Nz1RMEWI5GPUBlxnU16elWGkFoliBquCQYuTsAfPCvMZurSKpX0VEqRMgTMyIYQwPMGeu8EYnFSpgkrSTCOzeZJB6d5SH/AMnv67YsfGf+LTA5sv0DH8sJ+D5NVWUbUprIRPxLpmVbzB58xBthhxyrGZoj/Efkp/XE8hSpCbjsVWqJCiAPEetiIi8jC/L6KazII3Nok7Tyt02xviVRzWYmdJbSR7efLHGdorGrTPkQCLdLmB/TAl3RQ+zMxUQsSVF77g/XWJxvEIyk7T7CR5wZvfGYFxDZyM2COUnbqGvcjmJIufywz7PcfSjmEqVE1rTb4SZ6gaQLAiZG98DZejTWDJ1/XzvsAL7kfK+JGpjW4GhiiiYiT1035/d+o5i1YF2XjN/xUooQKeWeTeXIAHyk/TFe4l/ETN1gQGFJeiCD/wDI3HtGElDI6xAEtvMiOhnp59cAZ5WNRlEkAfOBixeo6IywQZqs1RiAdRO7XJJ9TvjpsloW+/7/AKYO/saU76xqERPWBM/XAeezBZ5iJ5Db28sP0Gr7M4bmSjhrHqDzHTFhRabIopTpvIO4JOwnYXOEeX4SzGQPX3w1oxTMYpm/g7NGOKkg+qdC+JmRbSy7i4uPpgVM9TZQunXuSzXJEbQGGoiFN7jpAOJ1zoeVsZ6iR/m6CYv6Ynpqh+AhmTw641KNV7m4Ij1xROSSycG79/4AKeZaNSFxMBQ7qHUzvTEgODLLfqR1xCtTUJKsHnTq0ghmn7ewW0+EA+sYPzWR8JOuQCCgOmWAN7uSTbUIECACZNsLkoalcuxQcw0VIImdJYFlOnTF5mZ64MWpdHKiZBpKqpPiIZFBKqXAgmFJWZi42BvBx3xMPTh1KqCGt4mRgd/IiQOQEzgF8wtWlqLAtEAkBTyksS8OCN7SY5c5qVFmMhi41A1Fmfsm8zcA8/PEprLIG0+JEjUzhmiNIGkKDE9JB3ibTM4P7KVKbZqm2YqAU0JbSQxZjfSCoUlwzEG8bGQZwmzNAAhSwVbwtgQQDuByIjaJJG2LF2W4dDE6VsJERAGm1htuRHn54Sk8LyWaSXJYLxnf4lZUEhWqP1ZaTso9dj8sa4xn6ebyTMrK6kEo3RwJAg3BuAR54SGmuol5AAsosD+vPFeytN1zbnLNoBA1qb03mI1DlEnxWItBviieyVL6bynf7mtJ4al0J6nEDJ8jFrSRb3P7646Ws5p+GYA9Rczz5AWw/wCG8DDioSlNiGYkFjuCJWAJIO1hNvM4k7OZJHeumkrpEQYYw03BG8Ry3jljQjBNIyqRVa2bLiTH+I7wt7RtG8Hrhfms0GJ0NO0zqAkfdGw5788W7hvZsPVrKUAVDGoGVLEzAPMAFfzwyTszTUeJRHWBth+CWQ8UUbhuQLiVuwi1gYMWAO4ETbr84eMUmDKCptFo5e+LtxHhMUAaanVKDwjeJm8W68tsa4TQeX7zTYCASG58xeMN5G8Fc4vle7ppTAJuAPCrSOUBonfA3D6ZSoAwInWSCioT4R90mRfDrtBxLSVOiSdWk6VaOUgE29cJuD5Ek6oA8Juy6JJKzAk69jcdMGgoAztU994d5P4fpOLZw7Pn7SMbGYIHSTva7ry64qdTL6szokjxH8ekeuLdkEqAAM2oMuwG0BL2E7l/phJDIFauAxGrmQQFLGwFreRGFXaXhtZgGFNr3jeAsgAxsYM364M4NmAakiRqZzf1A/Lnhv2hzKoqsVBkhZPL0tz2wvtZKvo5SqVpodKwSp8I0ksYJLWufFv5DEXHqn97oej/AFAxqdOVpRzBN78j+mOe0NszRPrHn8OGXYX0D5jLjv6dQqaamA+oFJInS87EPa/kbdU2ay1Rg7BSF5iGsCbC+/ri8rmQE32Anfy3AvgTNcVOvQp1FeQJlQBLT81gA4KSOblbK+qUYFwPJgJHrJxmC6nEcuCQ9m5j+z0zB85Qmfc4zE+mg8RRXqAW1ySALFgduRMA32vz5YK4flCS5CyFDMzMBIUj70kCSYB5E7HHFDhGtVaq600YT78lHRtzE7YLpKlILqKsBOgJ/NUtcF2pk3ZQFA9uYxyzlSqJEzOzPB3r1CAxCKR3jSpEDoVO5MwD68ji2ZngWVOyhR5M3/2OJuCdmlp0CvfWdtdgJggQGPWJMbCYGJx2TpG/ev8AMYytxum5+mVL7HqdjtIR0k9RZfyuhWew+TqXOqTzDn85wuz38N9JDUXLgfZeJ9iLH3xbaPZoL8NQ++DaeSdeYOOVb7Wg8Sb/AHOye028l0l/BRKeSNMQwg/LFZ4lV8ZAn2x67m+Gh1h1/f5YqWe7F6O8KsaneC1MQKh0spsxsFtE9Yscae23sNR1LD/gzd1t56cbhkqGRNyNayR8Olm6G4GN1swzCQGEEGZMecrtt5bYL/smkEtlKtPcEliXE7kq/wCmA8y70zpBlYDbA6vXz26/ljR4vs87O5O2GDPhaitqV2MAkoVZfIQZWJsQMTU6OgkNUvf7JIidRBBtEcmgkyMKa1YG4UI3IhjBtsQPL09erXNZo0HVEITwjUzLqLNzuNhI2xOGBeJzkKDIWLTofUALS8g30gmIk3v7mMZmMitMMyLBZYBM3IIkAG4tv7eeAn4jUJLKd9/ALjkDeLX+eBcnlSWCKW8TLbqZ3PWJnC/Rk3bYOLHHCuFvmatOmgl9WwsItJYzsBN8exHgIpURTp6VgQd5bqS0b4qPYHJjLAwdTOzAE2CokTG+7x6wDyxas5mz1PtOKZunXwau10OMeT8lJ7TUK1OyI1QgTpFzH3rfEvKR064r3Bs+TTNRfjLENeLGL+gAI5Y9HrcVCqTUGqLgjfyg9fP2OKrxvhNNU/kKog3U2PijTp/5Ty8xB2EGGpyTTDutJ8cC/LZMltRka9LaUa5VgxLAC62WSTFrzecMV7ugyOHEQwYLZ43JMmXNnEm8nCZ85UXMs6gXYo2mAYUiedrr7TgTNB6qu9SZh4EWBvz8rY6bUTN6PQuB52mKQv8AEzt1MMxif8uke2Ia/G1ll8NuYMzbmOXTFSogKFvy2BIkEeVjfEGZr6SSq2IJJANyDaB1Pt1tin/6HLCF5BXG88ChRTI7wWn4RBMfX6YX8LzIVqogEkKBOw3+W+IMyhDLIgEkiLzEbnafTEeT8Rf/ABSBvt5dCCb9QPPFkfbhjr2jXtJmGVKYohSxAFuZZjYTtdRiPgWXYl+80SiKAO7MAD7pYaTsLjDjgtBWXU4DCQsETeCbdIuZ88R5/IUqRPc0oJUg6FtcG/sDixTzQfJWsjxR+/cCALs5AuQv4+mHlDdipMFlN5Hx0raiuxlRbCHhOWcVnJVgCugSpjxA/h+eHNWm0VdOnUFETFmRgLQZHxbnpiSY6AsvkilYOPhblpcRqZ2gyIm5ETNsOONZPvKaguyeIHUqFzsbQL++F9epVZgTqKzq3kayBKmDE3AB/XDPOZ7RTkOyEEaosxG0DUOpHLCvLF6YJxFdOXQdKYPzFT9Mb4//AMajzMN+UY643cFei0V+YqfrjnjFT+fQP+LDLsZ9HNd3XKq5FE1nqAroZFimNV1LGJJF/wDvgLK5wgkMoWqQdM6SQCfiJSzKIuYBECZGHnC+GUHy7NVvQpMVaI1PUR2hQYkzqiYmI2mwdXj60CRTp0w3KnTCpSp/+44Gqo3lPscOhKFfcUUlaikuCdRUGJnle/rjeO37T5gkls0yn7q92oHkAzgj3AxmGIL6WWYHSS8L8JifF5DbY73jFv7I9i3zA73NKmjlAhqlyZ/5UggW6W64n7EdnKNcd49JdCHmPiaBbppEifWOuL7WrYxd3rqD4x7NDabJT9cuhdmaKgiFQKBtpE+xmw25YjbLUjug9pH4HBOid8dd0MYks5PSJqKoDXJLyLj/ADH88S/2Q/eYfL9MTJTjrjoYrYXNgj5N91qH/MAR9Ij64HqVWWpULL4lpLoIuJg7f5iT7YaTiHMUzuBqtBWYkeXni7Rkk8lOq5NFS412WXMUwwMVYnvDJ1+T9L8+Xnit8Y7OV6NGlrRbazKtrASVgmIjxEjHob5NTGlcxIM6CfBPqWget/TAVZqutlddLOukACVCwYCkgg8zJ3ONPbbnU0pKF2m/zn89HDr7XT1k5pU0s/hHn/BsvUFQBYGogE6ZMTfDBOEVa1Uhu87oEkmIBC73PmIxccnwwrdqlQhQTGuBt0UARtjXDOGUtAbSpZgbmSfFJ5nnj0B54rGUylRnABSnSMgJqUWAN4BJm2M4RwwB3Kst9WyuTCybHTpHTfFvy+XKrpp0gjG2s6bDntcnBSUNFMqq6vDA2577++DRBBwAkVaIJaCGsREEydvTDhs01SoQpKoDpAFpPMk8zhXVdqeYp61A0/CALGQbFuvlg6lmmTUFpktJ0yQFk8zzxmyfqefJrRVwjjFCzONqNSm5sJM7QFuw+k4Bo8TNRl8ZkQfDEBBuG6wBM7zjjM5whqlJ7uZEruQ4BPXaNPyxBVcorDxyVglm1EzcADZVtywI1y/INRPhT+BrleDq6nMLJ1Uy0gj4zI0weeog9LYj4lwTuMuS2jXEAuzTMbkHwk8ud+eNdi88dL0d4ZG/yggt9QNuuNdus4phWPPVIAgfCCDJsTA2M+nPrSTimZeokmVXiOfJVVlqmndtgNogn3/TE9fNMvdroZzoUhSCYJuSY3InniHO5BjRWrSphkAO5BZTG7Tc2G1uW+Fee7QVTVcguKZ0+EHSSoWBcCRa8eeE4N5RTQ64nne8q0TUmCqlp3AJuLc4xBneIup0g/y3bw6AIibKbWnAZzS1Kus6gkAdTCiPtemJMrly6kIHKg6yzAKojkJJBJJHyxao4otrCLJR4uKeXptUqwvj+EH7IUAbbzqGAuM8RBYFWlSgYQTeQTPyjAmez+nhqFVFyRLRuajmw8o/DC1qk6QD8KIvp4R/XCpZsi7O8tmCqtUJJAqou7Dpz2FicGrm+6eoYnS5kT8SVFMgmLgj8cKFGqnVTmGV/lv9J+WOaWbLEIeZCTziRAPWCLfLDJDFkrVoZ3pr3qxBFtanY6lPxAfeUbbxsO+FdpaoeEZCtSZ7xiYIJtsQCRMcibTMTXO/N+tyOszOO+G1C9dJMnxBj1ABN/cD9jE4kstPFD/xT900/wDTSY4g404D0SeQb/bjrjBlK/nVC/NIP0wPx0ajR8wf9pxEFj7j+epNQCZddIpsXMAySwk1G8MTJ6gzBjHnfEc6VIGzRP8AgkWA/wCaNzveLYsz8SplqoSDKiIkCACahCmy6UhQPQ84xRKmZLEk7kyffDxEYQeJ1OTWAAFhsBA5YzAveHrjWHAfRvD8qKFFKS7KL85O5N/MnEpfHFRscA48bqTcpNs9nDTUY0ibVjC+ImaBO2OFYk7frhXG1gjaXZOGxvViMNjNWKhqJJxsHEWrEbVMLYeNk7sJkY6FWcBtW88aqZgIuoz7bk8gMMrsj08A2cNQko2hVbcrMlZ2EgRyxxlswRUZfshRAgCPkOhx3XzrGC+kIOgJKnzMj8IxCq/zJFwVsRzuMel2G7+quE3lfz/4ef3+z+k+cVjz9n/2MRmfLES8QlyoUmBJMrawIkTInUIte/Q451YA1hGdoiY/K/1xqPBlHHH8+EUMwPSQJAvabiBM3PTHeUzneLPKAd4/DHPE6gK3jb6G8HqMLeGV10FIA08hcaeUe1sZGq7m2bOmnHTidcZoIHR5ixXciRM/Ifnis8U4kpYgMCT8IF7jmSdvnth9nuGFsvpksRdSdKAKObcz4bTipZnhopDVqQ25Ec/IXw2lFSd2Jq6jSqgzg3EaqVJoqr1Wt4h4TO4vYAbycMuI1UqLprKAwMMEqWLGQxXWpJPoYMzirUqsAkEyAIIn7wk4P4gA1Gx76XvpF4vuOXL547KMubyFcR4Jlyqil3iOftsWbUfMQADPPlb20/ZkZdFaolSqzmfD8MA7liGkmRa2I8lmaxClAgUAQ2mSAPWx2wAvHTVnv2qML7ORYWEDmffASbxYXxkdcQjV4aZp+H4SZ9x0H9cQrwxtKOA2lonVKiZ5GIIxJRWmdcaVt4QXloIkXG5vccsO+z7eEIMwEbmrGFgcgpHj5c53gYsfpQEQdo8xWWgneCnUpMfCwVWQkC41KFIYT9oA74R1+LF9GtgI2UAm2PReMQlJadeO7CghabQSeWkyCoFj788VDMcASqwNF0VSNqkCpMSQLLrEx5+uFhJURZFtChNQmZBOkBRJYkgAKOpNvfE3EOF06VYIKniBBYTqCsJ8BIUAkc9OqPPBmTpdzp0DVXDMFWDr1NGlivLQNRB6kG0YrucJV6isCCvI9Yj88OiG6RZaviOwJHQmLR1E4b9ma01D4FAlYI5SyyBO4P64r4zDFb7frh/2XsQ3Vx/pIn9+WGawBDnPHwgn7eYY+wAH4ziLipvl/WP9OJeIv/wR92uV9wlOf9ROBeLmVT/lb8yMIhhNnSy6yAyqdVMHzldXPmJEYSaMMeP5svViwCCABz3JJ8yThaGxahGdz5H543jAcZiAPoQtOMU4hRt8dI2PFPs90lgmLYiUHefa3y9sa7yZxpnwzbiqK1FSdndK3Mn1x0zWxEjYizFeMUt32WqGaRPrtiINjg1fDjmkcIWKNHFWkJmcQsZ8RmPsjoOvqcT12ltPIXb8h+fyxqocX88UxOCvkRI/uDiGk3dvpnwNdf35YkbEVajrUrsd1PRuXsdsPpTcJKSJqQU4OMvJNmM+qyDc9ADgDiGbYAsASCACeQJUfEduRwp4v2voUCR3QqVdjqJMNzBm282wNwztD/aVGtoInTSGkIB94Tz84PlGPWcnNWeKlpcW03kMrcTLEKLk9Z5TNwRItgJw6nWhUbi3P5nrtgxMg1TUY0+E6SZvcWE3IIkTEXxLwnJitXAaTTBEqLSokkW25j3xw6mm4z/c2trqaepou1mKOqT94uqnQ78wPH3ZVQeezEkzzAGK7mnUVHp1k0MGI8FgvsNxi35ztkuTL0qdNe71EqgBgcoGmIuOeEq8Gp5pzXNXTrVXZSAQDsy3IuCInzxdHT4My56rnj4FnCuDqzEOSVJMkwQNMadR+6WdQb/rgTP5Kpl6rMFKnkwACleWm9x6TgriGYNKroQxZ5BMapYCDymL+2IeLZlg6DXHhkA3UnnY7eojfF6OSXuG3/7flDTju6inSZiD4ue4iN8UOvWWTpnTeJ6eeLNmeCU1p96fuyRfeJIEbe4wAeBhgjSo1CyAywB+En84+eJBxRFH4FFBiLiZ8sW7JZTMBFClYYBiWRWIMDmROEVfhPd6e8BIDDUAwErzi8iRi70O2+RNJZ1h4ggKV28hI+WGnb6FlaEA4hmGqNTYJUVDswKn20kRtiw5LgeWKKzUdDESSjRHXkJ9ziv5g5SoxejmjSdvviF95jDirUp1cv3YqozaALEXZQOR3BIj0OFoRyaHuX4jkoCUyzMvw92veOszOnRqheRiBjzjtd3RzDPSZmVxBJEeIEAgX6afnh/l+2zUqBQDTKlAwECY6gWMHFZzdPxKzCSYYKdlHJj1np5Cd8NFcWPG/JDViiFRgSpXx9bmzLP2gQD05dcM+ziBXpidQLkyNtMMx3uDbbzwiFZlGqfESbm/754Y8Grn+Y5M6adv8Tys/Itix9DIarmNS0GO7V6rn3anjni9QX8qjR5eM7/X54BoMf7uo31T83B/BcScaMOwG3eMfnJ/PCeRhDxZz3z+34DAwrHEvEDNRj+9hgaMWlZIauMxxGMxCH0JQO+JFE4gpyCw/f8AXE9PY48VNU6PdRdxs5LRiNnxucQ1jhH0WRWSak+F+ezpVh0xPSqXwq4q3PoR+ODGNtIb5G+rwjHXe6VLfLzPLAnfSBjnN1uX3B/qI/IfjhVHI3gk74AfFfn68zjoVsJKCNE3vg6ksDfFstNLyVxm2+glnxJO2Bt8E0mwjwHspXbzs8S4r01mR4wPvKLN7i3t54X8Dek1ImoVUAyHvqG0hALfOdsegcUyHe0XXqLeouD7EDHnuV7PaIDA1LjwyFQE9TN4EdBvj0P6fr89LjJ5X9DzP6lofT1eUV3/AFLHwbjK1jU0KdKJPePJLEHaeUQDGLL2UyPdZfW3xVAI6hYEfM3+WEPC+HSjqlRajMunSgimm8ARv5mBiz5vPBVCHlAx2tpnJpKST+5SO0PYmpUqTSZXmbFtJEkk72O+OsvwU5WhrqlG0gkqrao32tB5WxY6nEAJghfMXPoI/HFe4s+XbUAWVoMBgCCY+ze3t54DyqJKCvkVumxzOaA21GPxtbnFrYZ5WjokVlVVmyu0NbYq3y39eeOmyK0KgdKLg6CG1X3Fyu97deeO6mZ76tToVFVgwHiaAQb7zvtEb4PK1g45JqVM1xYq1FkBIPIggg2IuQTyJtgXLcIFVe8FVZEKEB8cAb3I9PLHXE+yxpAkEBfWPxOEVCjJNwT02n02nBhXgKTWCWhVDVqmoBgoYCb7Hf3w+fspTcLcqYE7EE89tr+uKxVBpEwsTaL2Hli6cE4stYGDL9Oe2JO10LJuisHgNBidGZRWBIioCv44kPZHNUobQrKRIZZgjrcYkq5R8uSa1AlSfiieXPFtzGeNCkCto0qLlQJgCSOQ/TDWVuTRSKIqo4RZDbcjYyefmDiDOhu9Y1JkC83sQAL/AL3xZ+0VGoy08x3ys6GPApBE3UyWJPiAH+bFZzmaaoSWJZmILMdza3sL/sYdZyNF3kCKlzAHp5DBgUIpQGSxAP8AlG3zY/LHGUOknrFvUEH8vwxHUsQdoEx5m/4/hgsdBeTzn95pxcAhR+BP1ONcRr8/X8SPwjA/C0CvqP2Qx+QMfWMbzDELTIJBvt6LgeSAeapSA42NiOjD8iL/ADHLApXB1SsSCIF4kwAbeYwMVw4CKMZgyjk9QBxmIA9uy27AwCOQMwDtMc97YIVvCcd506Y00hTUiAvhB8yQthy64gLythzv6489vtnJP6kVa8/Y9LsN7GSWlN01190bm2IKxxM5hcD1GxkeDaXZGGwFxEAgjqMEtgfN0VYgxcbYeFWR2mKqHEyEE7qYPtg5sx/KB5tLH3/pGFXEaOhpHwtv5HG+/wD5ajoI+WOt6akk0LbiOMrV8OOkqXjAeQq+GMSF8VOGWByDWb3xNQfAhYCMFZdNUAXJ2jFbi3hB5JZZ21crtgbh3BQGYsxMMYTbTfYnnHLpiw8O4RoOp7vyHJf1ONZnJ6amofa6W8Q/UY147HV0tvKUfdjH+eTD1N9o624jFq4q8/f+xxRq92ICBPTAPE1FZCBHeL+/wwVXY/r6frgPNrs46wfTGNDUmp8rybL0oSjVFBPHwCQZFyPribhPD6udPLUGJ1NyDfDsD0PyxHxvs8TWLCFVmLTP0A3nB1TKEZbu1cpJF7gkrdttzo1eXzx6eOtCXHjm/wCDyerCcW0/A5bgVGlRC1cz4tJDaNRkx9yTBg9BiiU6orVSkEutlaNwOuxU8+WGPDO0NR6i0suVpKf/ABGF7c2KiQPXEtfiXdVCz16DNJGoK2s8plb388dr014OLk/Il4krL4mLTYAnyHLAVFHq1VADOxsABJ26YsmfpLmQyrUlvCVdonb4akedpH12wr4RSq5auS8o2ggGJ6bRYjbbCKLishTtkNThdaoTTX4ksVOoFfUHbENTgNalcagR9oSMW7PcSYoMxTEOCFqpyMbH03j5YFzHa6soDNSQqTthZOSeCYEVDtLnKdu8YjowB/rien2zqxpqU0dTYyIkefLDmhSyucYipSak0TqDQOXqJ9cTt2ERVJFQ1F5So+rKdJ+mByXlFborj16bqSgqUxsUEupM8puo2wGEk+30/wC84a8T7PPl0LD4Selo5QeZ2288L6tDSw1COYkjY+nniyLT6GIWgW5EH9/PEJabk74Iqr/2wI5uMME7DmDHPr+741mXJVRPX8v0xmnoMbKYhAYqeuOSpwSVxyVwQHNLNlRED9+2MxwRjMQh7vnKtACKY8QuxuWI82a53nEXDuJKwBAIBJXlvbGsZirb6jcnF+KOjW00oRku3YVXRSOmBGoki3LfG8ZgbjY6Gorap/KLNvv9fSaSdr4eQYjEFVLYzGY8jVSpHslmKYFWQMCpxXsyGpk8x+4PrvjWMx3bfuhNV+mxrwxpQNyODQZ9caxmFn7mIukT5XLPVfSkeZPIdf8Ati05PKpRESZA8TdevoPLGsZjb2GjBQWpWTzX6juJy1Hp3hHX/wCSXe+0/v2wt4h2kHQ2P1xrGYbfasowUV5B+naMZzcpeOgnOOAQ0WIn0PPCnMv/AChHMjGYzGFvYKO5aXz/AMWb2wk5baLf+ZoSU6XeVWMwBzPIDHNDsvXz+Y0ZYgaElnqGAqnwzYEkyTYDGYzHfsl/qtGFvHhv7kXaj+FmcyeXaqGpNQpiX7tyGjaWDqurlt8sUnIZnu2nSGncEA4zGY3HhmWsjuhTo1roDTcdLX6zth7lKGpHo13BJB7tgoO1pNrEG1t741jMWwipNJiTbim0KUrNlzq+MfAwPPy9uvlgitk0zKiPDAnTym033jGYzHHJFxFwrJtTdtTalgaeu95+mJctnYzDK9SokER3ZA8J2MxM4zGYrRXJeoC42af9oimGFNYW7MxLRdjqPU/TAvEspC6wSb8/P+sYzGYZN2iysAT3E4HqrzxmMxcAkpCb4l7s41jMAhw1HEDDG8ZiEIdOMxmMwSH/2Q=="/>
          <p:cNvSpPr>
            <a:spLocks noChangeAspect="1" noChangeArrowheads="1"/>
          </p:cNvSpPr>
          <p:nvPr/>
        </p:nvSpPr>
        <p:spPr bwMode="auto">
          <a:xfrm>
            <a:off x="793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47824" y="683965"/>
            <a:ext cx="8640960" cy="788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r>
              <a:rPr lang="de-CH" sz="2000" dirty="0">
                <a:latin typeface="Arial" charset="0"/>
              </a:rPr>
              <a:t>	</a:t>
            </a:r>
          </a:p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r>
              <a:rPr lang="de-CH" sz="2600" dirty="0">
                <a:latin typeface="Arial" charset="0"/>
              </a:rPr>
              <a:t> </a:t>
            </a:r>
            <a:r>
              <a:rPr lang="de-CH" sz="2600" dirty="0" smtClean="0">
                <a:latin typeface="Arial" charset="0"/>
              </a:rPr>
              <a:t> </a:t>
            </a: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r>
              <a:rPr lang="de-CH" b="1" dirty="0" smtClean="0">
                <a:latin typeface="Arial" charset="0"/>
              </a:rPr>
              <a:t>Anpassung der Förderbeiträge per 1. Januar 2012</a:t>
            </a: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 smtClean="0">
              <a:latin typeface="Arial" charset="0"/>
            </a:endParaRPr>
          </a:p>
          <a:p>
            <a:pPr algn="ctr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r>
              <a:rPr lang="de-CH" sz="1800" dirty="0" smtClean="0">
                <a:latin typeface="Arial" charset="0"/>
              </a:rPr>
              <a:t>Andrea Lötscher, Leiter Amt </a:t>
            </a:r>
            <a:r>
              <a:rPr lang="de-CH" sz="1800" dirty="0">
                <a:latin typeface="Arial" charset="0"/>
              </a:rPr>
              <a:t>für Energie und Verkehr GR</a:t>
            </a:r>
          </a:p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>
              <a:latin typeface="Arial" charset="0"/>
            </a:endParaRPr>
          </a:p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>
              <a:latin typeface="Arial" charset="0"/>
            </a:endParaRPr>
          </a:p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>
              <a:latin typeface="Arial" charset="0"/>
            </a:endParaRPr>
          </a:p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>
              <a:latin typeface="Arial" charset="0"/>
            </a:endParaRPr>
          </a:p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>
              <a:latin typeface="Arial" charset="0"/>
            </a:endParaRPr>
          </a:p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>
              <a:latin typeface="Arial" charset="0"/>
            </a:endParaRPr>
          </a:p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endParaRPr lang="de-CH" sz="1800" dirty="0">
              <a:latin typeface="Arial" charset="0"/>
            </a:endParaRPr>
          </a:p>
        </p:txBody>
      </p:sp>
      <p:grpSp>
        <p:nvGrpSpPr>
          <p:cNvPr id="3" name="Gruppieren 19"/>
          <p:cNvGrpSpPr/>
          <p:nvPr/>
        </p:nvGrpSpPr>
        <p:grpSpPr>
          <a:xfrm>
            <a:off x="1367904" y="2988221"/>
            <a:ext cx="7344816" cy="2088232"/>
            <a:chOff x="863848" y="3718800"/>
            <a:chExt cx="8712968" cy="2455101"/>
          </a:xfrm>
        </p:grpSpPr>
        <p:pic>
          <p:nvPicPr>
            <p:cNvPr id="16" name="Grafik 15" descr="geld3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63848" y="3718800"/>
              <a:ext cx="3281819" cy="2455101"/>
            </a:xfrm>
            <a:prstGeom prst="rect">
              <a:avLst/>
            </a:prstGeom>
          </p:spPr>
        </p:pic>
        <p:grpSp>
          <p:nvGrpSpPr>
            <p:cNvPr id="4" name="Gruppieren 8"/>
            <p:cNvGrpSpPr/>
            <p:nvPr/>
          </p:nvGrpSpPr>
          <p:grpSpPr>
            <a:xfrm>
              <a:off x="4536744" y="3718800"/>
              <a:ext cx="5040072" cy="2445386"/>
              <a:chOff x="647824" y="3420269"/>
              <a:chExt cx="5040072" cy="2445386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647824" y="3420269"/>
                <a:ext cx="4392240" cy="2059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295896" y="3996333"/>
                <a:ext cx="4392000" cy="1869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719832" y="1734468"/>
            <a:ext cx="8568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79413" lvl="1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  <a:tab pos="1698625" algn="l"/>
              </a:tabLst>
            </a:pPr>
            <a:r>
              <a:rPr lang="de-CH" dirty="0" smtClean="0">
                <a:latin typeface="Arial" charset="0"/>
              </a:rPr>
              <a:t>Die kantonalen Förderprogramme werden angepasst</a:t>
            </a:r>
            <a:r>
              <a:rPr lang="de-CH" dirty="0" smtClean="0">
                <a:latin typeface="Arial" charset="0"/>
              </a:rPr>
              <a:t>:</a:t>
            </a:r>
            <a:endParaRPr lang="de-CH" dirty="0" smtClean="0">
              <a:latin typeface="Arial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92113" y="900116"/>
            <a:ext cx="9245600" cy="636588"/>
            <a:chOff x="247" y="567"/>
            <a:chExt cx="5824" cy="401"/>
          </a:xfrm>
        </p:grpSpPr>
        <p:sp>
          <p:nvSpPr>
            <p:cNvPr id="25604" name="Text Box 9"/>
            <p:cNvSpPr txBox="1">
              <a:spLocks noChangeArrowheads="1"/>
            </p:cNvSpPr>
            <p:nvPr/>
          </p:nvSpPr>
          <p:spPr bwMode="auto">
            <a:xfrm>
              <a:off x="2122" y="658"/>
              <a:ext cx="2101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2600" b="1" dirty="0" smtClean="0">
                  <a:latin typeface="Arial" charset="0"/>
                </a:rPr>
                <a:t>Förderbedingungen</a:t>
              </a:r>
              <a:endParaRPr lang="de-CH" sz="2600" b="1" dirty="0">
                <a:latin typeface="Arial" charset="0"/>
              </a:endParaRPr>
            </a:p>
          </p:txBody>
        </p:sp>
        <p:sp>
          <p:nvSpPr>
            <p:cNvPr id="25605" name="Line 6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uppieren 8"/>
          <p:cNvGrpSpPr/>
          <p:nvPr/>
        </p:nvGrpSpPr>
        <p:grpSpPr>
          <a:xfrm>
            <a:off x="1943968" y="2268141"/>
            <a:ext cx="5904656" cy="1569660"/>
            <a:chOff x="1583928" y="3531323"/>
            <a:chExt cx="5904656" cy="1569660"/>
          </a:xfrm>
        </p:grpSpPr>
        <p:sp>
          <p:nvSpPr>
            <p:cNvPr id="6" name="Vertikaler Bildlauf 5"/>
            <p:cNvSpPr/>
            <p:nvPr/>
          </p:nvSpPr>
          <p:spPr bwMode="auto">
            <a:xfrm>
              <a:off x="1583928" y="3780306"/>
              <a:ext cx="2376264" cy="1152131"/>
            </a:xfrm>
            <a:prstGeom prst="verticalScroll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C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</a:rPr>
                <a:t>Förderbedingungen </a:t>
              </a:r>
            </a:p>
            <a:p>
              <a:pPr marL="0" marR="0" indent="0" algn="ct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CH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</a:rPr>
                <a:t>2011</a:t>
              </a:r>
            </a:p>
            <a:p>
              <a:pPr marL="0" marR="0" indent="0" algn="just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CH" sz="1400" dirty="0" smtClean="0">
                  <a:latin typeface="Berlin Sans FB Demi" pitchFamily="34" charset="0"/>
                </a:rPr>
                <a:t>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</a:endParaRPr>
            </a:p>
          </p:txBody>
        </p:sp>
        <p:sp>
          <p:nvSpPr>
            <p:cNvPr id="7" name="Vertikaler Bildlauf 6"/>
            <p:cNvSpPr/>
            <p:nvPr/>
          </p:nvSpPr>
          <p:spPr bwMode="auto">
            <a:xfrm>
              <a:off x="5112320" y="3780309"/>
              <a:ext cx="2376264" cy="1152131"/>
            </a:xfrm>
            <a:prstGeom prst="verticalScroll">
              <a:avLst/>
            </a:prstGeom>
            <a:solidFill>
              <a:schemeClr val="bg2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CH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</a:rPr>
                <a:t>Förderbedingungen </a:t>
              </a:r>
            </a:p>
            <a:p>
              <a:pPr marL="0" marR="0" indent="0" algn="ctr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CH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Berlin Sans FB Demi" pitchFamily="34" charset="0"/>
                </a:rPr>
                <a:t>2012</a:t>
              </a:r>
            </a:p>
            <a:p>
              <a:pPr marL="0" marR="0" indent="0" algn="just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CH" sz="1400" dirty="0" smtClean="0">
                  <a:latin typeface="Berlin Sans FB Demi" pitchFamily="34" charset="0"/>
                </a:rPr>
                <a:t>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rlin Sans FB Demi" pitchFamily="34" charset="0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4176216" y="3531323"/>
              <a:ext cx="9361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9600" b="1" dirty="0" smtClean="0">
                  <a:solidFill>
                    <a:srgbClr val="FF0000"/>
                  </a:solidFill>
                </a:rPr>
                <a:t>=</a:t>
              </a:r>
              <a:endParaRPr lang="en-US" sz="9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3316" name="AutoShape 4" descr="data:image/jpeg;base64,/9j/4AAQSkZJRgABAQAAAQABAAD/2wBDAAkGBwgHBgkIBwgKCgkLDRYPDQwMDRsUFRAWIB0iIiAdHx8kKDQsJCYxJx8fLT0tMTU3Ojo6Iys/RD84QzQ5Ojf/2wBDAQoKCg0MDRoPDxo3JR8lNzc3Nzc3Nzc3Nzc3Nzc3Nzc3Nzc3Nzc3Nzc3Nzc3Nzc3Nzc3Nzc3Nzc3Nzc3Nzc3Nzf/wAARCACRAIYDASIAAhEBAxEB/8QAGwABAAEFAQAAAAAAAAAAAAAAAAQBAgMFBwb/xAA7EAABAwIEAgcHAwIGAwAAAAABAAIDBBEFEiExQVEGEyJxgZGhFDJhscHR4SNCUiRyBxU0RFRiorLw/8QAGQEBAAMBAQAAAAAAAAAAAAAAAAECAwQF/8QAIBEBAQACAgMAAwEAAAAAAAAAAAECEQMSITFRE0FhIv/aAAwDAQACEQMRAD8A7iiIgIiICIiAipdMw5oKorc45hM45hBcitzDmq3QVREQEREBERAREQEVCbKPPUtjBuUGcuACwS1LGbuWmr8ep6YfrTxx8szrErx+O9KKiR/VUDsrNzMRqfgB9Sq3KRMxte6nxWKMXLwBzJWtm6UUUZIdVwg8s4uuYyvmqH5qiV8t+L3E+iplA0yC3wH5WV5b+l+jo7ul9ADb2pngqDpfQf8AKZ4rnOQ87eCFlhqd+J/Cj8tT0jpsPSmhkNm1kJPLOAVsIcYiksWvB7nbrkIaQddx6+iuaXsf2Xlnxafyn5r8R0jtEVfG+3aUuOZr9iuM02N4lR2yVLntH7Ze0D47r13RvpS2ulFPK0xT290m4d3H6LTHkmStwse8BuqrBTyZ2grOtFRERAREQYp3WYVz3pZjdQK//L6WTq7C8rxuL8B910KcXYQuTdPaKppcZNa27WSAZXgXFw3Y+Xqsua2Y+F+ObyQ8jwS82udzq5x7ytTJXuhrpYpO00O4ixF7fcrZUWIAnLUBrCNMxNgfFafGejmLz1c1bR00pOa4fAWzAgm4Dg0m64t+fbokbWB8FQOxI0XBNnWHzWWalkjI6yJwH/ZvqvJ5sSpLR1uHTMOUtzBuXiN2vsQPNToMXihLw2pMVgAR2ma876D1U98p/U9Y3WW7Rci3xCts4Gw1B5G2qwQYm2eTK2sjlIZreRr9dOd9d1Oglk/THVRuPV3ILSeB9dlHdHWozY9fdNhbY31VRHrrb+46Aq9peRHr7wP7Gn5hWGoqY42ESBjb3c8NawjbcgA23U/kOq2ZrWtBeQGjirsHfnxijEIJJnZrtxH0KvpMGxDFS12YZDc55pCbfM8l7rox0Sp8Oe2oleZ6gCwcRYM7h9StePDLLypnZHqaAERC6mjZY4mZQAsi7HOIiICIiCjrWWoxelhqIHxzMa9jwQ4EX0WynfkYSuf9LOlhpah9HRNElQB23uPYZ9z8FXKyTymS2+HlcTwuXD6l0ZALC49W8bO+xUVkeVzHujaSxpANknxOsnD3SvdVS3zGM2F2m1w2w3Fr689+SjrKeqJjhmLZQO1C/R472lefyYS3/LtwyuvKVFVShzQZp7FtnDrDZ3gVWesErAyWSNzgLDsRg6dw3+O6xu65l7dU/loW/dUjlnZfNEBrwl/Cz6WL7lUlnEb3kvIzsA0da/wsFFBgJcRSFxcLOIiOqmyyzkXZT5ri+s1votfNUYtmyx0NLbgX1RPoGqZx2lykSDPVPBMVIGXN7yOAA7tyolWyKMCfFasPDbERDssB4ablYTDjs/ZkrqOkaeFPE6QjxNtVjZ0chLmSVNVU1Ul95LAX+AH3VphJ7qlyteg6H4nIMShc0uENQ8AsPM7H4LsVDrGFyDonSQDGYI4T7hJte+w+67DRNtEF28PnFy8vtLREWzMREQEREEHEHWiNlxXEi2bFKsk6md41/uNl2uvbeMrieLQSwYpVRvbYiVxIOh1N7jzWPN6a8XtqMUfUUdRDJGC7Lclux7xzWSDEKHEQI62KGR19GSssb8/yFs6Woja0se8Bu2WYDL66K6owvDq5oE2G0zv+0WeP/wBHAei5dujSMaOlaB1FViFMNezHUCUDwkDj6qjo6tj2iLEWOaeM1Lr5td9FIgwCkjJ9nfVw8gKhzgO4OupQoRFvLLK7a78oy+QCm2I1UaD295DWT0RzGw7Lxr5rIaLEybl1G2/ENc76hVdHJT9tjWlzSHDQ7+atkxSps0f07XHgQbnXgL3UdvkTpnhw+YD+qrhe1wIYA0jxLnfJYpKGMsAe6ea3GR+/eGgNPkodTitQ1uZzwCBwaG/PVR4qh1VAySVxc59yLn3dSN/BJLS17zoXgj4qv2ycNYA3JFG0WygnUldFgbZgC510DxKZ7HQVLs5ZYscdyNfx5rotO/MwLt49dfDky9syIiuqIiICIiCLWECM35LlvSapgxDETFBGz9I5X1B9QOa6XiebqTa64zJUezslbJpudearn6TGtjxKAVTqOpBhnbpZ2oNjzU1rGB2YBt9ddlqmuw/GT1GIgRVTRpIPeNrEEc1KgwrEKdjTSV7ZoXC7WzMN/Ma+hXLlx/G+PJ9bBsjopGuExaOPbVslfM63XVVmhwBs8N0+qiObijXZJKSNxIJvHOy3/kQ70Cktq5Y3DrKWpAPFsRcB4hV65fF+0+sFVX0TGkvk674DNJ91rJMbLyY6KindruIXD6L1BxCRtPnAqLHgGOuFGbibnHK2CdzieLS0HxNgnXX6Lf68w3DsYxF13QOYwnicvmT9lvaDDjS0wZO5hy75SSAphq5pLtDGMsNnStJ7gGknyBUaelqZ2F0k78h/bG0tF+Vzrx5BNZVG8Yy0OIdViLHU7iHRPBNuI4grtGGvLoh3LjuE4fTxV7InyNYxr2lxJ1dbWx10ubDX4rr2FvBiGoXVxzUc+d3W0RUCqtFRERAREQYKmPOw6LnXSjo8Y5Jqmia2zrufG4C1zuR87LpMh7JXhOnWJvpmR00Ojp8wLv4tFr+OqjKeEx4KowXD6136kAHEPabWPhxV0GHy0JzwYhMWftbNZ418ATfvWsbjjqGrEVa05SQ0uv7vLzW9iqmTtgdHIe1q4ubewtrqsl5pdDLLGXAxxvzHUg5bnu1+ayVEUJDOrDRIRmBa0Ei3f3rBkcagtZKLtbcSSNab/AGwWakbM+UucGOA0Lgwtv6n/wCKmJZpJ5pYY4BU1DANHcc2lrbrAPZpgyaJruqbsxjRqfP6c1mroDkzsEjWtGoYQST4haKspYrB9XXTdo36vrclu8XsmkNliGOYfhrA2ofFG87R5ruPc0LQy4pi2LS9Xh1PJTUYNy49lz/HgCstIcDpS72NoqiDqKWMyOJ+IYPmsstXjFTeOgw800WxlncG2HMNBuVU8r6SBlKw075M8zgXvcRy/JXR+gNbLPQFkri7qpCxpO9rA/W3guY0eGy0ZdJUVBkmf75tqT3/AIXUeguHy0mHgzNyvkeX5f4jYfJXw9q17VmyuVrBYK5aKiIiAiIgxy+6VzD/ABKik9op3atY6N7Q/wDi7Q/nwXUnC4WmxvCKfEqZ8FVH1kbhqFFm4mOKCOnrYepxGAda1pAdtf8AtP0WBmBz0Za7Ca/qxu2KYXaPsvXYp0Nr6R73ULhURcGSWa4elj6LTTRVFILTwzw5f5tNvXfwWfmLeESKfFYI5I5qJko1uaaW5vbk63zUmGeJ9hLh1RE7jmizeZbe6tjrsspaWsPN2yzCdjgxhu0MGmV1uGyJZy6M5A6G8VrEyQuOmnw71jyUgmJ9khyftc2A3J8u9XOxCMO6y77sBB1FuH2UOXFIIXOdZxMzrkucBbRBOjlZG1wey1z2RktYeNlZNMC0DgNrqJHJXV0gFFQyTC1w5rCRfv2Hmt5hfQivr5C7GagxwOH+ngOpHG7ht4eYSS03DonhcmJ1cdYbezxv0I/c8cO4bd4XU6KDqmAWUbC8Mho4I4oY2sYwWa1osAFtWiwWkmlLVQiIpQIiICIiAqEXVUQYJKdrtwFElw6N97i/gtkiDzVR0Yw+d2aSip3HmYxdRXdDcLOvsbB3Ej5L12UJlHJNDx7OhOEN/wBhCb8wT81NpejGHUxBhoqdhHFsYBXo8o5JYIba6LDo2209FLjgazZZ7IgoBZV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642938"/>
            <a:ext cx="1228725" cy="1323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uppieren 41"/>
          <p:cNvGrpSpPr/>
          <p:nvPr/>
        </p:nvGrpSpPr>
        <p:grpSpPr>
          <a:xfrm>
            <a:off x="1873084" y="4208869"/>
            <a:ext cx="6552728" cy="2523768"/>
            <a:chOff x="1871960" y="4099776"/>
            <a:chExt cx="6552728" cy="2523768"/>
          </a:xfrm>
        </p:grpSpPr>
        <p:sp>
          <p:nvSpPr>
            <p:cNvPr id="41" name="Textfeld 40"/>
            <p:cNvSpPr txBox="1"/>
            <p:nvPr/>
          </p:nvSpPr>
          <p:spPr>
            <a:xfrm>
              <a:off x="1871960" y="4099776"/>
              <a:ext cx="6552728" cy="2523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22338"/>
              <a:r>
                <a:rPr lang="de-CH" sz="1800" dirty="0" smtClean="0">
                  <a:latin typeface="Berlin Sans FB Demi" pitchFamily="34" charset="0"/>
                </a:rPr>
                <a:t>                                       Förderbeträge</a:t>
              </a:r>
            </a:p>
            <a:p>
              <a:pPr algn="ctr" defTabSz="922338"/>
              <a:endParaRPr lang="de-CH" sz="1600" dirty="0" smtClean="0">
                <a:latin typeface="Berlin Sans FB Demi" pitchFamily="34" charset="0"/>
              </a:endParaRPr>
            </a:p>
            <a:p>
              <a:pPr algn="ctr" defTabSz="922338"/>
              <a:endParaRPr lang="de-CH" sz="1600" dirty="0" smtClean="0">
                <a:latin typeface="Berlin Sans FB Demi" pitchFamily="34" charset="0"/>
              </a:endParaRPr>
            </a:p>
            <a:p>
              <a:pPr algn="ctr" defTabSz="922338"/>
              <a:endParaRPr lang="de-CH" sz="1600" dirty="0" smtClean="0">
                <a:latin typeface="Berlin Sans FB Demi" pitchFamily="34" charset="0"/>
              </a:endParaRPr>
            </a:p>
            <a:p>
              <a:pPr algn="ctr" defTabSz="922338"/>
              <a:endParaRPr lang="de-CH" sz="1600" dirty="0" smtClean="0">
                <a:latin typeface="Berlin Sans FB Demi" pitchFamily="34" charset="0"/>
              </a:endParaRPr>
            </a:p>
            <a:p>
              <a:pPr algn="ctr" defTabSz="922338"/>
              <a:endParaRPr lang="de-CH" sz="1600" dirty="0" smtClean="0">
                <a:latin typeface="Berlin Sans FB Demi" pitchFamily="34" charset="0"/>
              </a:endParaRPr>
            </a:p>
            <a:p>
              <a:pPr defTabSz="922338"/>
              <a:r>
                <a:rPr lang="de-CH" sz="1600" dirty="0" smtClean="0">
                  <a:latin typeface="Berlin Sans FB Demi" pitchFamily="34" charset="0"/>
                </a:rPr>
                <a:t> </a:t>
              </a:r>
              <a:r>
                <a:rPr lang="de-CH" sz="3600" dirty="0" smtClean="0">
                  <a:latin typeface="Berlin Sans FB Demi" pitchFamily="34" charset="0"/>
                </a:rPr>
                <a:t>2011                                   2012</a:t>
              </a:r>
            </a:p>
            <a:p>
              <a:r>
                <a:rPr lang="de-CH" dirty="0" smtClean="0"/>
                <a:t>  </a:t>
              </a:r>
              <a:endParaRPr lang="en-US" dirty="0"/>
            </a:p>
          </p:txBody>
        </p:sp>
        <p:grpSp>
          <p:nvGrpSpPr>
            <p:cNvPr id="5" name="Gruppieren 34"/>
            <p:cNvGrpSpPr/>
            <p:nvPr/>
          </p:nvGrpSpPr>
          <p:grpSpPr>
            <a:xfrm>
              <a:off x="5960778" y="4845915"/>
              <a:ext cx="1656184" cy="864658"/>
              <a:chOff x="5400352" y="4889457"/>
              <a:chExt cx="1656184" cy="864658"/>
            </a:xfrm>
          </p:grpSpPr>
          <p:grpSp>
            <p:nvGrpSpPr>
              <p:cNvPr id="9" name="Gruppieren 33"/>
              <p:cNvGrpSpPr/>
              <p:nvPr/>
            </p:nvGrpSpPr>
            <p:grpSpPr>
              <a:xfrm>
                <a:off x="5400352" y="5076453"/>
                <a:ext cx="1656184" cy="677662"/>
                <a:chOff x="1232272" y="5113303"/>
                <a:chExt cx="1656184" cy="677662"/>
              </a:xfrm>
            </p:grpSpPr>
            <p:sp>
              <p:nvSpPr>
                <p:cNvPr id="31" name="Flussdiagramm: Magnetplattenspeicher 30"/>
                <p:cNvSpPr/>
                <p:nvPr/>
              </p:nvSpPr>
              <p:spPr bwMode="auto">
                <a:xfrm>
                  <a:off x="1232272" y="5502933"/>
                  <a:ext cx="1656184" cy="288032"/>
                </a:xfrm>
                <a:prstGeom prst="flowChartMagneticDisk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22338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" name="Flussdiagramm: Magnetplattenspeicher 31"/>
                <p:cNvSpPr/>
                <p:nvPr/>
              </p:nvSpPr>
              <p:spPr bwMode="auto">
                <a:xfrm>
                  <a:off x="1232272" y="5300861"/>
                  <a:ext cx="1656184" cy="288032"/>
                </a:xfrm>
                <a:prstGeom prst="flowChartMagneticDisk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22338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3" name="Flussdiagramm: Magnetplattenspeicher 32"/>
                <p:cNvSpPr/>
                <p:nvPr/>
              </p:nvSpPr>
              <p:spPr bwMode="auto">
                <a:xfrm>
                  <a:off x="1232272" y="5113303"/>
                  <a:ext cx="1656184" cy="288032"/>
                </a:xfrm>
                <a:prstGeom prst="flowChartMagneticDisk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22338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3" name="Flussdiagramm: Magnetplattenspeicher 22"/>
              <p:cNvSpPr/>
              <p:nvPr/>
            </p:nvSpPr>
            <p:spPr bwMode="auto">
              <a:xfrm>
                <a:off x="5400352" y="4889457"/>
                <a:ext cx="1656184" cy="288032"/>
              </a:xfrm>
              <a:prstGeom prst="flowChartMagneticDisk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0" name="Gruppieren 37"/>
            <p:cNvGrpSpPr/>
            <p:nvPr/>
          </p:nvGrpSpPr>
          <p:grpSpPr>
            <a:xfrm>
              <a:off x="4032200" y="5018959"/>
              <a:ext cx="1656184" cy="691614"/>
              <a:chOff x="4032200" y="5018959"/>
              <a:chExt cx="1656184" cy="691614"/>
            </a:xfrm>
          </p:grpSpPr>
          <p:grpSp>
            <p:nvGrpSpPr>
              <p:cNvPr id="11" name="Gruppieren 29"/>
              <p:cNvGrpSpPr/>
              <p:nvPr/>
            </p:nvGrpSpPr>
            <p:grpSpPr>
              <a:xfrm>
                <a:off x="4032200" y="5220469"/>
                <a:ext cx="1656184" cy="490104"/>
                <a:chOff x="1232272" y="5300861"/>
                <a:chExt cx="1656184" cy="490104"/>
              </a:xfrm>
            </p:grpSpPr>
            <p:sp>
              <p:nvSpPr>
                <p:cNvPr id="28" name="Flussdiagramm: Magnetplattenspeicher 27"/>
                <p:cNvSpPr/>
                <p:nvPr/>
              </p:nvSpPr>
              <p:spPr bwMode="auto">
                <a:xfrm>
                  <a:off x="1232272" y="5502933"/>
                  <a:ext cx="1656184" cy="288032"/>
                </a:xfrm>
                <a:prstGeom prst="flowChartMagneticDisk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22338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9" name="Flussdiagramm: Magnetplattenspeicher 28"/>
                <p:cNvSpPr/>
                <p:nvPr/>
              </p:nvSpPr>
              <p:spPr bwMode="auto">
                <a:xfrm>
                  <a:off x="1232272" y="5300861"/>
                  <a:ext cx="1656184" cy="288032"/>
                </a:xfrm>
                <a:prstGeom prst="flowChartMagneticDisk">
                  <a:avLst/>
                </a:prstGeom>
                <a:solidFill>
                  <a:srgbClr val="FFFF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0" tIns="0" rIns="0" bIns="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22338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2" name="Flussdiagramm: Magnetplattenspeicher 21"/>
              <p:cNvSpPr/>
              <p:nvPr/>
            </p:nvSpPr>
            <p:spPr bwMode="auto">
              <a:xfrm>
                <a:off x="4032200" y="5018959"/>
                <a:ext cx="1656184" cy="288032"/>
              </a:xfrm>
              <a:prstGeom prst="flowChartMagneticDisk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grpSp>
          <p:nvGrpSpPr>
            <p:cNvPr id="12" name="Gruppieren 36"/>
            <p:cNvGrpSpPr/>
            <p:nvPr/>
          </p:nvGrpSpPr>
          <p:grpSpPr>
            <a:xfrm>
              <a:off x="2015976" y="5249497"/>
              <a:ext cx="1656184" cy="475028"/>
              <a:chOff x="2015976" y="5249497"/>
              <a:chExt cx="1656184" cy="475028"/>
            </a:xfrm>
          </p:grpSpPr>
          <p:sp>
            <p:nvSpPr>
              <p:cNvPr id="21" name="Flussdiagramm: Magnetplattenspeicher 20"/>
              <p:cNvSpPr/>
              <p:nvPr/>
            </p:nvSpPr>
            <p:spPr bwMode="auto">
              <a:xfrm>
                <a:off x="2015976" y="5436493"/>
                <a:ext cx="1656184" cy="288032"/>
              </a:xfrm>
              <a:prstGeom prst="flowChartMagneticDisk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6" name="Flussdiagramm: Magnetplattenspeicher 35"/>
              <p:cNvSpPr/>
              <p:nvPr/>
            </p:nvSpPr>
            <p:spPr bwMode="auto">
              <a:xfrm>
                <a:off x="2015976" y="5249497"/>
                <a:ext cx="1656184" cy="288032"/>
              </a:xfrm>
              <a:prstGeom prst="flowChartMagneticDisk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9" name="Pfeil nach rechts 38"/>
            <p:cNvSpPr/>
            <p:nvPr/>
          </p:nvSpPr>
          <p:spPr bwMode="auto">
            <a:xfrm rot="21190209">
              <a:off x="1991276" y="4453248"/>
              <a:ext cx="5688632" cy="504056"/>
            </a:xfrm>
            <a:prstGeom prst="rightArrow">
              <a:avLst/>
            </a:prstGeom>
            <a:solidFill>
              <a:srgbClr val="FF5050">
                <a:alpha val="49000"/>
              </a:srgbClr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589"/>
          </a:xfrm>
        </p:grpSpPr>
        <p:sp>
          <p:nvSpPr>
            <p:cNvPr id="31751" name="Text Box 9"/>
            <p:cNvSpPr txBox="1">
              <a:spLocks noChangeArrowheads="1"/>
            </p:cNvSpPr>
            <p:nvPr/>
          </p:nvSpPr>
          <p:spPr bwMode="auto">
            <a:xfrm>
              <a:off x="3122" y="205"/>
              <a:ext cx="116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de-CH" sz="2600" b="1" dirty="0">
                <a:latin typeface="Arial" charset="0"/>
              </a:endParaRPr>
            </a:p>
          </p:txBody>
        </p:sp>
        <p:sp>
          <p:nvSpPr>
            <p:cNvPr id="31752" name="Line 5"/>
            <p:cNvSpPr>
              <a:spLocks noChangeShapeType="1"/>
            </p:cNvSpPr>
            <p:nvPr/>
          </p:nvSpPr>
          <p:spPr bwMode="auto">
            <a:xfrm>
              <a:off x="247" y="794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197319" y="1055618"/>
            <a:ext cx="367805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2600" b="1" dirty="0" smtClean="0">
                <a:latin typeface="Arial" charset="0"/>
              </a:rPr>
              <a:t>Was wird angepasst ?</a:t>
            </a:r>
            <a:endParaRPr lang="de-CH" sz="2600" b="1" dirty="0">
              <a:latin typeface="Arial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575816" y="1620069"/>
          <a:ext cx="8856983" cy="4432382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81109"/>
                <a:gridCol w="2167201"/>
                <a:gridCol w="1374459"/>
                <a:gridCol w="328807"/>
                <a:gridCol w="1839527"/>
                <a:gridCol w="1430744"/>
                <a:gridCol w="1635136"/>
              </a:tblGrid>
              <a:tr h="255704"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31.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Dezember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Januar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4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Gesamtsanierungsbonus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50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bezogen auf die Fördersumme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1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 100</a:t>
                      </a:r>
                      <a:r>
                        <a:rPr lang="de-DE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bezogen auf die Fördersumme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0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vom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nationalen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Gebäudeprogramm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vom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nationalen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Gebäudeprogramm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408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Thermische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Solaranlage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Flachkollektoren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Flachkollektoren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0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800 + 160/m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Absorberfläche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800 +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Absorberfläche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4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Röhrenkollektoren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Röhrenkollektoren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05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800 + 200/m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Absorberfläche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800 +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220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Absorberfläche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44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Mindestbeitrag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CHF 2400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Mindestbeitrag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2800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51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3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89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Wärmepumpenboiler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4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15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ctrTitle"/>
          </p:nvPr>
        </p:nvSpPr>
        <p:spPr bwMode="auto">
          <a:xfrm>
            <a:off x="719138" y="1763713"/>
            <a:ext cx="8569325" cy="18970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sz="4000" smtClean="0">
                <a:latin typeface="Arial" charset="0"/>
                <a:cs typeface="Arial" charset="0"/>
              </a:rPr>
              <a:t>Stromproduktion aus erneuerbaren Energien ohne Grosswasserkraft</a:t>
            </a:r>
          </a:p>
        </p:txBody>
      </p:sp>
      <p:sp>
        <p:nvSpPr>
          <p:cNvPr id="4099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11300" y="4356100"/>
            <a:ext cx="7056438" cy="936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CH" sz="4000" b="1" dirty="0" smtClean="0">
                <a:latin typeface="Arial" charset="0"/>
                <a:cs typeface="Arial" charset="0"/>
              </a:rPr>
              <a:t>Potenzialstudie</a:t>
            </a:r>
            <a:r>
              <a:rPr lang="de-CH" sz="3600" b="1" dirty="0" smtClean="0">
                <a:latin typeface="Arial" charset="0"/>
                <a:cs typeface="Arial" charset="0"/>
              </a:rPr>
              <a:t> 2011</a:t>
            </a:r>
            <a:endParaRPr lang="de-CH" sz="36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589"/>
          </a:xfrm>
        </p:grpSpPr>
        <p:sp>
          <p:nvSpPr>
            <p:cNvPr id="31751" name="Text Box 9"/>
            <p:cNvSpPr txBox="1">
              <a:spLocks noChangeArrowheads="1"/>
            </p:cNvSpPr>
            <p:nvPr/>
          </p:nvSpPr>
          <p:spPr bwMode="auto">
            <a:xfrm>
              <a:off x="3122" y="205"/>
              <a:ext cx="116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de-CH" sz="2600" b="1" dirty="0">
                <a:latin typeface="Arial" charset="0"/>
              </a:endParaRPr>
            </a:p>
          </p:txBody>
        </p:sp>
        <p:sp>
          <p:nvSpPr>
            <p:cNvPr id="31752" name="Line 5"/>
            <p:cNvSpPr>
              <a:spLocks noChangeShapeType="1"/>
            </p:cNvSpPr>
            <p:nvPr/>
          </p:nvSpPr>
          <p:spPr bwMode="auto">
            <a:xfrm>
              <a:off x="247" y="794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197318" y="1055618"/>
            <a:ext cx="367805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2600" b="1" dirty="0" smtClean="0">
                <a:latin typeface="Arial" charset="0"/>
              </a:rPr>
              <a:t>Was wird angepasst ?</a:t>
            </a:r>
            <a:endParaRPr lang="de-CH" sz="2600" b="1" dirty="0">
              <a:latin typeface="Arial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575816" y="1764085"/>
          <a:ext cx="8856984" cy="3144682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768224"/>
                <a:gridCol w="1598146"/>
                <a:gridCol w="1622654"/>
                <a:gridCol w="1555043"/>
                <a:gridCol w="1487432"/>
                <a:gridCol w="1825485"/>
              </a:tblGrid>
              <a:tr h="270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bis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31. 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Dezember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ab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Januar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1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16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Holzheizungen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34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automatische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Holzheizungen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3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Man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.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beschickte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Holzheizungen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0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Einbau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Speicher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1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717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271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Wärmepumpen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30965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Luft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Wasser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Wärmepumpe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3750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4000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16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9925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Sole/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Wasser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Wärmepumpe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6250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25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7044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Wasser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/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Wasser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Wärmepumpe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6250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25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171712">
                <a:tc gridSpan="2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575816" y="1620070"/>
          <a:ext cx="8784976" cy="4392487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761979"/>
                <a:gridCol w="1685877"/>
                <a:gridCol w="1581105"/>
                <a:gridCol w="1581105"/>
                <a:gridCol w="1587455"/>
                <a:gridCol w="1587455"/>
              </a:tblGrid>
              <a:tr h="233080"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31.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Dezember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Januar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24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Wärmeverbund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70kW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2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Leitung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Gebäude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2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Leitung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über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Feld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2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Leitung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durch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Wohngebiete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542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Fernwärmenetze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648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Anschluss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Fernwärmenetze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5000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42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Komfortlüftungsanlagen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48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Komfortlüftungsanalgen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mit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WRG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5000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542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Ersatz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von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Elektroheizungen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542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Einbau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Wärmeverteilung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034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589"/>
          </a:xfrm>
        </p:grpSpPr>
        <p:sp>
          <p:nvSpPr>
            <p:cNvPr id="31751" name="Text Box 9"/>
            <p:cNvSpPr txBox="1">
              <a:spLocks noChangeArrowheads="1"/>
            </p:cNvSpPr>
            <p:nvPr/>
          </p:nvSpPr>
          <p:spPr bwMode="auto">
            <a:xfrm>
              <a:off x="3122" y="205"/>
              <a:ext cx="116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de-CH" sz="2600" b="1" dirty="0">
                <a:latin typeface="Arial" charset="0"/>
              </a:endParaRPr>
            </a:p>
          </p:txBody>
        </p:sp>
        <p:sp>
          <p:nvSpPr>
            <p:cNvPr id="31752" name="Line 5"/>
            <p:cNvSpPr>
              <a:spLocks noChangeShapeType="1"/>
            </p:cNvSpPr>
            <p:nvPr/>
          </p:nvSpPr>
          <p:spPr bwMode="auto">
            <a:xfrm>
              <a:off x="247" y="794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197319" y="1055618"/>
            <a:ext cx="367805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2600" b="1" dirty="0" smtClean="0">
                <a:latin typeface="Arial" charset="0"/>
              </a:rPr>
              <a:t>Was wird angepasst ?</a:t>
            </a:r>
            <a:endParaRPr lang="de-CH" sz="2600" b="1" dirty="0">
              <a:latin typeface="Arial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589"/>
          </a:xfrm>
        </p:grpSpPr>
        <p:sp>
          <p:nvSpPr>
            <p:cNvPr id="31751" name="Text Box 9"/>
            <p:cNvSpPr txBox="1">
              <a:spLocks noChangeArrowheads="1"/>
            </p:cNvSpPr>
            <p:nvPr/>
          </p:nvSpPr>
          <p:spPr bwMode="auto">
            <a:xfrm>
              <a:off x="3122" y="205"/>
              <a:ext cx="116" cy="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de-CH" sz="2600" b="1" dirty="0">
                <a:latin typeface="Arial" charset="0"/>
              </a:endParaRPr>
            </a:p>
          </p:txBody>
        </p:sp>
        <p:sp>
          <p:nvSpPr>
            <p:cNvPr id="31752" name="Line 5"/>
            <p:cNvSpPr>
              <a:spLocks noChangeShapeType="1"/>
            </p:cNvSpPr>
            <p:nvPr/>
          </p:nvSpPr>
          <p:spPr bwMode="auto">
            <a:xfrm>
              <a:off x="247" y="794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197319" y="1044005"/>
            <a:ext cx="3678059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2600" b="1" dirty="0" smtClean="0">
                <a:latin typeface="Arial" charset="0"/>
              </a:rPr>
              <a:t>Was wird angepasst ?</a:t>
            </a:r>
            <a:endParaRPr lang="de-CH" sz="2600" b="1" dirty="0">
              <a:latin typeface="Arial" charset="0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647824" y="1737166"/>
          <a:ext cx="8712968" cy="1899127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tx1"/>
                  </a:outerShdw>
                </a:effectLst>
              </a:tblPr>
              <a:tblGrid>
                <a:gridCol w="755734"/>
                <a:gridCol w="1672058"/>
                <a:gridCol w="1568145"/>
                <a:gridCol w="1568145"/>
                <a:gridCol w="1574443"/>
                <a:gridCol w="1574443"/>
              </a:tblGrid>
              <a:tr h="201068">
                <a:tc gridSpan="2"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bis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31. 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Dezember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2011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100" b="1" i="0" u="none" strike="noStrike" kern="1200" dirty="0" err="1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ab</a:t>
                      </a:r>
                      <a:r>
                        <a:rPr lang="en-US" sz="11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100" b="1" i="0" u="none" strike="noStrike" kern="1200" dirty="0" err="1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Januar</a:t>
                      </a:r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2012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2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25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Neubauten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und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Ersatzneu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bis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1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ab</a:t>
                      </a:r>
                      <a:r>
                        <a:rPr lang="en-US" sz="1100" b="0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250 m</a:t>
                      </a:r>
                      <a:r>
                        <a:rPr lang="en-US" sz="1100" b="0" i="1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426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bauten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mit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Vorbildcharakter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5000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7500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pauschal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CHF </a:t>
                      </a:r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30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/m</a:t>
                      </a: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EBF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9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824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Nutzungsgradverbesserung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Objektbezogene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Berechnung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Objektbezogene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Berechnung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042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900117"/>
            <a:ext cx="9245600" cy="779464"/>
            <a:chOff x="247" y="567"/>
            <a:chExt cx="5824" cy="491"/>
          </a:xfrm>
        </p:grpSpPr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2177" y="748"/>
              <a:ext cx="344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2600" b="1" dirty="0" smtClean="0">
                  <a:latin typeface="Arial" charset="0"/>
                </a:rPr>
                <a:t>Beispiel einer Gebäudesanierung</a:t>
              </a:r>
              <a:endParaRPr lang="de-CH" sz="2600" b="1" dirty="0">
                <a:latin typeface="Arial" charset="0"/>
              </a:endParaRP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9" name="Gerade Verbindung 48"/>
          <p:cNvCxnSpPr/>
          <p:nvPr/>
        </p:nvCxnSpPr>
        <p:spPr bwMode="auto">
          <a:xfrm>
            <a:off x="261045" y="4872836"/>
            <a:ext cx="3265875" cy="0"/>
          </a:xfrm>
          <a:prstGeom prst="lin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uppieren 247"/>
          <p:cNvGrpSpPr/>
          <p:nvPr/>
        </p:nvGrpSpPr>
        <p:grpSpPr>
          <a:xfrm>
            <a:off x="587632" y="1421170"/>
            <a:ext cx="2639031" cy="4400204"/>
            <a:chOff x="3528144" y="1969083"/>
            <a:chExt cx="2909348" cy="4389000"/>
          </a:xfrm>
        </p:grpSpPr>
        <p:grpSp>
          <p:nvGrpSpPr>
            <p:cNvPr id="4" name="Gruppieren 183"/>
            <p:cNvGrpSpPr/>
            <p:nvPr/>
          </p:nvGrpSpPr>
          <p:grpSpPr>
            <a:xfrm>
              <a:off x="3528144" y="1969083"/>
              <a:ext cx="2909348" cy="4389000"/>
              <a:chOff x="3528144" y="1897075"/>
              <a:chExt cx="2909348" cy="4389000"/>
            </a:xfrm>
          </p:grpSpPr>
          <p:sp>
            <p:nvSpPr>
              <p:cNvPr id="58" name="Textfeld 57"/>
              <p:cNvSpPr txBox="1"/>
              <p:nvPr/>
            </p:nvSpPr>
            <p:spPr>
              <a:xfrm>
                <a:off x="3673885" y="3179713"/>
                <a:ext cx="2699049" cy="460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 smtClean="0">
                    <a:latin typeface="Arial" pitchFamily="34" charset="0"/>
                    <a:cs typeface="Arial" pitchFamily="34" charset="0"/>
                  </a:rPr>
                  <a:t>Einfamilienhaus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hteck 38"/>
              <p:cNvSpPr>
                <a:spLocks noChangeArrowheads="1"/>
              </p:cNvSpPr>
              <p:nvPr/>
            </p:nvSpPr>
            <p:spPr bwMode="auto">
              <a:xfrm>
                <a:off x="3528144" y="2991709"/>
                <a:ext cx="2896751" cy="3294366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defTabSz="922338"/>
                <a:endParaRPr lang="en-US"/>
              </a:p>
            </p:txBody>
          </p:sp>
          <p:sp>
            <p:nvSpPr>
              <p:cNvPr id="60" name="Gleichschenkliges Dreieck 39"/>
              <p:cNvSpPr>
                <a:spLocks noChangeArrowheads="1"/>
              </p:cNvSpPr>
              <p:nvPr/>
            </p:nvSpPr>
            <p:spPr bwMode="auto">
              <a:xfrm>
                <a:off x="3540741" y="1897075"/>
                <a:ext cx="2896751" cy="1098122"/>
              </a:xfrm>
              <a:prstGeom prst="triangle">
                <a:avLst>
                  <a:gd name="adj" fmla="val 50000"/>
                </a:avLst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defTabSz="922338"/>
                <a:endParaRPr lang="en-US"/>
              </a:p>
            </p:txBody>
          </p:sp>
        </p:grpSp>
        <p:grpSp>
          <p:nvGrpSpPr>
            <p:cNvPr id="5" name="Gruppieren 163"/>
            <p:cNvGrpSpPr/>
            <p:nvPr/>
          </p:nvGrpSpPr>
          <p:grpSpPr>
            <a:xfrm>
              <a:off x="3533202" y="3438271"/>
              <a:ext cx="2904290" cy="1922936"/>
              <a:chOff x="4440840" y="3132237"/>
              <a:chExt cx="2904290" cy="1922936"/>
            </a:xfrm>
          </p:grpSpPr>
          <p:cxnSp>
            <p:nvCxnSpPr>
              <p:cNvPr id="53" name="Gerade Verbindung 52"/>
              <p:cNvCxnSpPr/>
              <p:nvPr/>
            </p:nvCxnSpPr>
            <p:spPr bwMode="auto">
              <a:xfrm rot="5400000">
                <a:off x="4047483" y="4661816"/>
                <a:ext cx="786714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Gerade Verbindung 53"/>
              <p:cNvCxnSpPr/>
              <p:nvPr/>
            </p:nvCxnSpPr>
            <p:spPr bwMode="auto">
              <a:xfrm rot="5400000">
                <a:off x="6951211" y="4619666"/>
                <a:ext cx="786714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Gerade Verbindung 54"/>
              <p:cNvCxnSpPr/>
              <p:nvPr/>
            </p:nvCxnSpPr>
            <p:spPr bwMode="auto">
              <a:xfrm>
                <a:off x="4450296" y="4104729"/>
                <a:ext cx="2874058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Gerade Verbindung 55"/>
              <p:cNvCxnSpPr/>
              <p:nvPr/>
            </p:nvCxnSpPr>
            <p:spPr bwMode="auto">
              <a:xfrm rot="5400000">
                <a:off x="4057501" y="3525594"/>
                <a:ext cx="786714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Gerade Verbindung 56"/>
              <p:cNvCxnSpPr/>
              <p:nvPr/>
            </p:nvCxnSpPr>
            <p:spPr bwMode="auto">
              <a:xfrm rot="5400000">
                <a:off x="6951773" y="3554622"/>
                <a:ext cx="786714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6" name="Gruppieren 75"/>
          <p:cNvGrpSpPr/>
          <p:nvPr/>
        </p:nvGrpSpPr>
        <p:grpSpPr>
          <a:xfrm>
            <a:off x="2351205" y="5017220"/>
            <a:ext cx="653175" cy="721918"/>
            <a:chOff x="2592040" y="5004445"/>
            <a:chExt cx="720080" cy="720080"/>
          </a:xfrm>
        </p:grpSpPr>
        <p:sp>
          <p:nvSpPr>
            <p:cNvPr id="62" name="Rechteck 61"/>
            <p:cNvSpPr/>
            <p:nvPr/>
          </p:nvSpPr>
          <p:spPr bwMode="auto">
            <a:xfrm>
              <a:off x="2592040" y="5004445"/>
              <a:ext cx="720080" cy="72008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uppieren 74"/>
            <p:cNvGrpSpPr/>
            <p:nvPr/>
          </p:nvGrpSpPr>
          <p:grpSpPr>
            <a:xfrm>
              <a:off x="2808064" y="5292480"/>
              <a:ext cx="288032" cy="360041"/>
              <a:chOff x="2736056" y="5148461"/>
              <a:chExt cx="1080120" cy="1368152"/>
            </a:xfrm>
          </p:grpSpPr>
          <p:sp>
            <p:nvSpPr>
              <p:cNvPr id="64" name="Ellipse 63"/>
              <p:cNvSpPr/>
              <p:nvPr/>
            </p:nvSpPr>
            <p:spPr bwMode="auto">
              <a:xfrm>
                <a:off x="2837092" y="5508501"/>
                <a:ext cx="907076" cy="1008112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8" name="Gruppieren 73"/>
              <p:cNvGrpSpPr/>
              <p:nvPr/>
            </p:nvGrpSpPr>
            <p:grpSpPr>
              <a:xfrm>
                <a:off x="2736056" y="5148461"/>
                <a:ext cx="1080120" cy="507674"/>
                <a:chOff x="2736056" y="5148461"/>
                <a:chExt cx="1080120" cy="507674"/>
              </a:xfrm>
            </p:grpSpPr>
            <p:cxnSp>
              <p:nvCxnSpPr>
                <p:cNvPr id="66" name="Gerade Verbindung 65"/>
                <p:cNvCxnSpPr>
                  <a:stCxn id="64" idx="1"/>
                </p:cNvCxnSpPr>
                <p:nvPr/>
              </p:nvCxnSpPr>
              <p:spPr bwMode="auto">
                <a:xfrm rot="16200000" flipV="1">
                  <a:off x="2707168" y="5393373"/>
                  <a:ext cx="291650" cy="233874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7" name="Gerade Verbindung 66"/>
                <p:cNvCxnSpPr>
                  <a:endCxn id="64" idx="0"/>
                </p:cNvCxnSpPr>
                <p:nvPr/>
              </p:nvCxnSpPr>
              <p:spPr bwMode="auto">
                <a:xfrm rot="5400000">
                  <a:off x="3121355" y="5317736"/>
                  <a:ext cx="360040" cy="21490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Gerade Verbindung 67"/>
                <p:cNvCxnSpPr>
                  <a:stCxn id="64" idx="7"/>
                </p:cNvCxnSpPr>
                <p:nvPr/>
              </p:nvCxnSpPr>
              <p:spPr bwMode="auto">
                <a:xfrm rot="5400000" flipH="1" flipV="1">
                  <a:off x="3567928" y="5407887"/>
                  <a:ext cx="291650" cy="204846"/>
                </a:xfrm>
                <a:prstGeom prst="line">
                  <a:avLst/>
                </a:pr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</p:grpSp>
      <p:grpSp>
        <p:nvGrpSpPr>
          <p:cNvPr id="9" name="Gruppieren 44"/>
          <p:cNvGrpSpPr/>
          <p:nvPr/>
        </p:nvGrpSpPr>
        <p:grpSpPr>
          <a:xfrm>
            <a:off x="338719" y="1780877"/>
            <a:ext cx="3189609" cy="3380727"/>
            <a:chOff x="373414" y="1776342"/>
            <a:chExt cx="3516322" cy="3372119"/>
          </a:xfrm>
        </p:grpSpPr>
        <p:grpSp>
          <p:nvGrpSpPr>
            <p:cNvPr id="10" name="Gruppieren 50"/>
            <p:cNvGrpSpPr/>
            <p:nvPr/>
          </p:nvGrpSpPr>
          <p:grpSpPr>
            <a:xfrm>
              <a:off x="373414" y="1776342"/>
              <a:ext cx="3516322" cy="207447"/>
              <a:chOff x="373414" y="1776342"/>
              <a:chExt cx="3516322" cy="207447"/>
            </a:xfrm>
          </p:grpSpPr>
          <p:sp>
            <p:nvSpPr>
              <p:cNvPr id="36" name="Rechteck 35"/>
              <p:cNvSpPr/>
              <p:nvPr/>
            </p:nvSpPr>
            <p:spPr bwMode="auto">
              <a:xfrm rot="2369572">
                <a:off x="1815180" y="1776342"/>
                <a:ext cx="2074556" cy="194178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hteck 36"/>
              <p:cNvSpPr/>
              <p:nvPr/>
            </p:nvSpPr>
            <p:spPr bwMode="auto">
              <a:xfrm rot="19221630">
                <a:off x="373414" y="1794179"/>
                <a:ext cx="1968950" cy="189610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0" name="Rechteck 29"/>
            <p:cNvSpPr/>
            <p:nvPr/>
          </p:nvSpPr>
          <p:spPr bwMode="auto">
            <a:xfrm rot="5400000">
              <a:off x="2268004" y="3672297"/>
              <a:ext cx="2736304" cy="21602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 rot="16200000">
              <a:off x="-756332" y="3672297"/>
              <a:ext cx="2736304" cy="21602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3528144" y="2843081"/>
              <a:ext cx="216024" cy="720080"/>
            </a:xfrm>
            <a:prstGeom prst="rect">
              <a:avLst/>
            </a:prstGeom>
            <a:solidFill>
              <a:srgbClr val="33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3528144" y="3996333"/>
              <a:ext cx="216024" cy="720080"/>
            </a:xfrm>
            <a:prstGeom prst="rect">
              <a:avLst/>
            </a:prstGeom>
            <a:solidFill>
              <a:srgbClr val="33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503808" y="3996333"/>
              <a:ext cx="216024" cy="720080"/>
            </a:xfrm>
            <a:prstGeom prst="rect">
              <a:avLst/>
            </a:prstGeom>
            <a:solidFill>
              <a:srgbClr val="33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503808" y="2843081"/>
              <a:ext cx="216024" cy="720080"/>
            </a:xfrm>
            <a:prstGeom prst="rect">
              <a:avLst/>
            </a:prstGeom>
            <a:solidFill>
              <a:srgbClr val="33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1" name="Gruppieren 39"/>
          <p:cNvGrpSpPr/>
          <p:nvPr/>
        </p:nvGrpSpPr>
        <p:grpSpPr>
          <a:xfrm>
            <a:off x="3456136" y="2124125"/>
            <a:ext cx="6624489" cy="3168352"/>
            <a:chOff x="3456136" y="2124125"/>
            <a:chExt cx="6624489" cy="3168352"/>
          </a:xfrm>
        </p:grpSpPr>
        <p:sp>
          <p:nvSpPr>
            <p:cNvPr id="38" name="Textfeld 37"/>
            <p:cNvSpPr txBox="1"/>
            <p:nvPr/>
          </p:nvSpPr>
          <p:spPr>
            <a:xfrm>
              <a:off x="3461601" y="2124125"/>
              <a:ext cx="6619023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Fördersumme Gebäudehülle</a:t>
              </a:r>
            </a:p>
            <a:p>
              <a:r>
                <a:rPr lang="de-CH" dirty="0" smtClean="0">
                  <a:latin typeface="Arial" pitchFamily="34" charset="0"/>
                  <a:cs typeface="Arial" pitchFamily="34" charset="0"/>
                </a:rPr>
                <a:t>120 m</a:t>
              </a:r>
              <a:r>
                <a:rPr lang="de-CH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CH" dirty="0" smtClean="0">
                  <a:latin typeface="Arial" pitchFamily="34" charset="0"/>
                  <a:cs typeface="Arial" pitchFamily="34" charset="0"/>
                </a:rPr>
                <a:t> Dach  à CHF 40.--/m</a:t>
              </a:r>
              <a:r>
                <a:rPr lang="de-CH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CH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CHF</a:t>
              </a:r>
              <a:r>
                <a:rPr lang="de-CH" b="1" baseline="30000" dirty="0" smtClean="0">
                  <a:latin typeface="Arial" pitchFamily="34" charset="0"/>
                  <a:cs typeface="Arial" pitchFamily="34" charset="0"/>
                </a:rPr>
                <a:t>    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4'800.-</a:t>
              </a:r>
            </a:p>
            <a:p>
              <a:r>
                <a:rPr lang="de-CH" dirty="0" smtClean="0">
                  <a:latin typeface="Arial" pitchFamily="34" charset="0"/>
                  <a:cs typeface="Arial" pitchFamily="34" charset="0"/>
                </a:rPr>
                <a:t>270 m</a:t>
              </a:r>
              <a:r>
                <a:rPr lang="de-CH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CH" dirty="0" smtClean="0">
                  <a:latin typeface="Arial" pitchFamily="34" charset="0"/>
                  <a:cs typeface="Arial" pitchFamily="34" charset="0"/>
                </a:rPr>
                <a:t> Wand à CHF 40.--/m</a:t>
              </a:r>
              <a:r>
                <a:rPr lang="de-CH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CH" dirty="0" smtClean="0">
                  <a:latin typeface="Arial" pitchFamily="34" charset="0"/>
                  <a:cs typeface="Arial" pitchFamily="34" charset="0"/>
                </a:rPr>
                <a:t> = 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CHF</a:t>
              </a:r>
              <a:r>
                <a:rPr lang="de-CH" b="1" baseline="30000" dirty="0" smtClean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10'800.-</a:t>
              </a:r>
            </a:p>
            <a:p>
              <a:r>
                <a:rPr lang="de-CH" dirty="0" smtClean="0">
                  <a:latin typeface="Arial" pitchFamily="34" charset="0"/>
                  <a:cs typeface="Arial" pitchFamily="34" charset="0"/>
                </a:rPr>
                <a:t>20 m</a:t>
              </a:r>
              <a:r>
                <a:rPr lang="de-CH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CH" dirty="0" smtClean="0">
                  <a:latin typeface="Arial" pitchFamily="34" charset="0"/>
                  <a:cs typeface="Arial" pitchFamily="34" charset="0"/>
                </a:rPr>
                <a:t> Fenster à CHF 40.--/m</a:t>
              </a:r>
              <a:r>
                <a:rPr lang="de-CH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CH" dirty="0" smtClean="0">
                  <a:latin typeface="Arial" pitchFamily="34" charset="0"/>
                  <a:cs typeface="Arial" pitchFamily="34" charset="0"/>
                </a:rPr>
                <a:t> =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CHF      800.-</a:t>
              </a:r>
            </a:p>
            <a:p>
              <a:r>
                <a:rPr lang="de-CH" dirty="0" smtClean="0">
                  <a:latin typeface="Arial" pitchFamily="34" charset="0"/>
                  <a:cs typeface="Arial" pitchFamily="34" charset="0"/>
                </a:rPr>
                <a:t>90 m</a:t>
              </a:r>
              <a:r>
                <a:rPr lang="de-CH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CH" dirty="0" smtClean="0">
                  <a:latin typeface="Arial" pitchFamily="34" charset="0"/>
                  <a:cs typeface="Arial" pitchFamily="34" charset="0"/>
                </a:rPr>
                <a:t> Kellerdecke, 15.--/m</a:t>
              </a:r>
              <a:r>
                <a:rPr lang="de-CH" baseline="30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de-CH" dirty="0" smtClean="0">
                  <a:latin typeface="Arial" pitchFamily="34" charset="0"/>
                  <a:cs typeface="Arial" pitchFamily="34" charset="0"/>
                </a:rPr>
                <a:t>    = </a:t>
              </a:r>
              <a:r>
                <a:rPr lang="de-CH" b="1" u="sng" dirty="0" smtClean="0">
                  <a:latin typeface="Arial" pitchFamily="34" charset="0"/>
                  <a:cs typeface="Arial" pitchFamily="34" charset="0"/>
                </a:rPr>
                <a:t>CHF   </a:t>
              </a:r>
              <a:r>
                <a:rPr lang="de-CH" b="1" u="sng" dirty="0" smtClean="0">
                  <a:latin typeface="Arial" pitchFamily="34" charset="0"/>
                  <a:cs typeface="Arial" pitchFamily="34" charset="0"/>
                </a:rPr>
                <a:t>1'350</a:t>
              </a:r>
              <a:r>
                <a:rPr lang="de-CH" b="1" u="sng" dirty="0" smtClean="0">
                  <a:latin typeface="Arial" pitchFamily="34" charset="0"/>
                  <a:cs typeface="Arial" pitchFamily="34" charset="0"/>
                </a:rPr>
                <a:t>.-</a:t>
              </a:r>
            </a:p>
            <a:p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Total				        CHF 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17'750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.-</a:t>
              </a:r>
            </a:p>
            <a:p>
              <a:endParaRPr lang="de-CH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hteck 38"/>
            <p:cNvSpPr/>
            <p:nvPr/>
          </p:nvSpPr>
          <p:spPr>
            <a:xfrm>
              <a:off x="3456136" y="4461480"/>
              <a:ext cx="6624489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de-CH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Bonus 100%  GR                      </a:t>
              </a:r>
              <a:r>
                <a:rPr lang="de-CH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CHF  </a:t>
              </a:r>
              <a:r>
                <a:rPr lang="de-CH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17'750</a:t>
              </a:r>
              <a:r>
                <a:rPr lang="de-CH" b="1" u="sng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.-</a:t>
              </a:r>
            </a:p>
            <a:p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Total mit Bonus                        CHF  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35'500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.-</a:t>
              </a:r>
            </a:p>
          </p:txBody>
        </p:sp>
      </p:grpSp>
      <p:sp>
        <p:nvSpPr>
          <p:cNvPr id="41" name="Rechteck 40"/>
          <p:cNvSpPr/>
          <p:nvPr/>
        </p:nvSpPr>
        <p:spPr bwMode="auto">
          <a:xfrm>
            <a:off x="647824" y="4788421"/>
            <a:ext cx="2601882" cy="21602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900117"/>
            <a:ext cx="9401176" cy="995365"/>
            <a:chOff x="247" y="567"/>
            <a:chExt cx="5922" cy="627"/>
          </a:xfrm>
        </p:grpSpPr>
        <p:sp>
          <p:nvSpPr>
            <p:cNvPr id="5129" name="Text Box 9"/>
            <p:cNvSpPr txBox="1">
              <a:spLocks noChangeArrowheads="1"/>
            </p:cNvSpPr>
            <p:nvPr/>
          </p:nvSpPr>
          <p:spPr bwMode="auto">
            <a:xfrm>
              <a:off x="2721" y="884"/>
              <a:ext cx="3448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2600" b="1" dirty="0" smtClean="0">
                  <a:latin typeface="Arial" charset="0"/>
                </a:rPr>
                <a:t>Beispiel einer Gebäudesanierung</a:t>
              </a:r>
              <a:endParaRPr lang="de-CH" sz="2600" b="1" dirty="0">
                <a:latin typeface="Arial" charset="0"/>
              </a:endParaRPr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9" name="Gerade Verbindung 48"/>
          <p:cNvCxnSpPr/>
          <p:nvPr/>
        </p:nvCxnSpPr>
        <p:spPr bwMode="auto">
          <a:xfrm>
            <a:off x="261045" y="4872836"/>
            <a:ext cx="3265875" cy="0"/>
          </a:xfrm>
          <a:prstGeom prst="line">
            <a:avLst/>
          </a:prstGeom>
          <a:noFill/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uppieren 247"/>
          <p:cNvGrpSpPr/>
          <p:nvPr/>
        </p:nvGrpSpPr>
        <p:grpSpPr>
          <a:xfrm>
            <a:off x="587632" y="1421170"/>
            <a:ext cx="2639031" cy="4400204"/>
            <a:chOff x="3528144" y="1969083"/>
            <a:chExt cx="2909348" cy="4389000"/>
          </a:xfrm>
        </p:grpSpPr>
        <p:grpSp>
          <p:nvGrpSpPr>
            <p:cNvPr id="4" name="Gruppieren 183"/>
            <p:cNvGrpSpPr/>
            <p:nvPr/>
          </p:nvGrpSpPr>
          <p:grpSpPr>
            <a:xfrm>
              <a:off x="3528144" y="1969083"/>
              <a:ext cx="2909348" cy="4389000"/>
              <a:chOff x="3528144" y="1897075"/>
              <a:chExt cx="2909348" cy="4389000"/>
            </a:xfrm>
          </p:grpSpPr>
          <p:sp>
            <p:nvSpPr>
              <p:cNvPr id="58" name="Textfeld 57"/>
              <p:cNvSpPr txBox="1"/>
              <p:nvPr/>
            </p:nvSpPr>
            <p:spPr>
              <a:xfrm>
                <a:off x="3673885" y="3179713"/>
                <a:ext cx="2699049" cy="460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CH" dirty="0" smtClean="0">
                    <a:latin typeface="Arial" pitchFamily="34" charset="0"/>
                    <a:cs typeface="Arial" pitchFamily="34" charset="0"/>
                  </a:rPr>
                  <a:t>Einfamilienhaus</a:t>
                </a:r>
                <a:endParaRPr 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9" name="Rechteck 38"/>
              <p:cNvSpPr>
                <a:spLocks noChangeArrowheads="1"/>
              </p:cNvSpPr>
              <p:nvPr/>
            </p:nvSpPr>
            <p:spPr bwMode="auto">
              <a:xfrm>
                <a:off x="3528144" y="2991709"/>
                <a:ext cx="2896751" cy="3294366"/>
              </a:xfrm>
              <a:prstGeom prst="rect">
                <a:avLst/>
              </a:prstGeom>
              <a:noFill/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defTabSz="922338"/>
                <a:endParaRPr lang="en-US"/>
              </a:p>
            </p:txBody>
          </p:sp>
          <p:sp>
            <p:nvSpPr>
              <p:cNvPr id="60" name="Gleichschenkliges Dreieck 39"/>
              <p:cNvSpPr>
                <a:spLocks noChangeArrowheads="1"/>
              </p:cNvSpPr>
              <p:nvPr/>
            </p:nvSpPr>
            <p:spPr bwMode="auto">
              <a:xfrm>
                <a:off x="3540741" y="1897075"/>
                <a:ext cx="2896751" cy="1098122"/>
              </a:xfrm>
              <a:prstGeom prst="triangle">
                <a:avLst>
                  <a:gd name="adj" fmla="val 50000"/>
                </a:avLst>
              </a:prstGeom>
              <a:noFill/>
              <a:ln w="317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defTabSz="922338"/>
                <a:endParaRPr lang="en-US"/>
              </a:p>
            </p:txBody>
          </p:sp>
        </p:grpSp>
        <p:grpSp>
          <p:nvGrpSpPr>
            <p:cNvPr id="5" name="Gruppieren 163"/>
            <p:cNvGrpSpPr/>
            <p:nvPr/>
          </p:nvGrpSpPr>
          <p:grpSpPr>
            <a:xfrm>
              <a:off x="3533202" y="3438271"/>
              <a:ext cx="2904290" cy="1922936"/>
              <a:chOff x="4440840" y="3132237"/>
              <a:chExt cx="2904290" cy="1922936"/>
            </a:xfrm>
          </p:grpSpPr>
          <p:cxnSp>
            <p:nvCxnSpPr>
              <p:cNvPr id="53" name="Gerade Verbindung 52"/>
              <p:cNvCxnSpPr/>
              <p:nvPr/>
            </p:nvCxnSpPr>
            <p:spPr bwMode="auto">
              <a:xfrm rot="5400000">
                <a:off x="4047483" y="4661816"/>
                <a:ext cx="786714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4" name="Gerade Verbindung 53"/>
              <p:cNvCxnSpPr/>
              <p:nvPr/>
            </p:nvCxnSpPr>
            <p:spPr bwMode="auto">
              <a:xfrm rot="5400000">
                <a:off x="6951211" y="4619666"/>
                <a:ext cx="786714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5" name="Gerade Verbindung 54"/>
              <p:cNvCxnSpPr/>
              <p:nvPr/>
            </p:nvCxnSpPr>
            <p:spPr bwMode="auto">
              <a:xfrm>
                <a:off x="4450296" y="4104729"/>
                <a:ext cx="2874058" cy="0"/>
              </a:xfrm>
              <a:prstGeom prst="line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6" name="Gerade Verbindung 55"/>
              <p:cNvCxnSpPr/>
              <p:nvPr/>
            </p:nvCxnSpPr>
            <p:spPr bwMode="auto">
              <a:xfrm rot="5400000">
                <a:off x="4057501" y="3525594"/>
                <a:ext cx="786714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Gerade Verbindung 56"/>
              <p:cNvCxnSpPr/>
              <p:nvPr/>
            </p:nvCxnSpPr>
            <p:spPr bwMode="auto">
              <a:xfrm rot="5400000">
                <a:off x="6951773" y="3554622"/>
                <a:ext cx="786714" cy="0"/>
              </a:xfrm>
              <a:prstGeom prst="line">
                <a:avLst/>
              </a:prstGeom>
              <a:noFill/>
              <a:ln w="508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6" name="Gruppieren 44"/>
          <p:cNvGrpSpPr/>
          <p:nvPr/>
        </p:nvGrpSpPr>
        <p:grpSpPr>
          <a:xfrm>
            <a:off x="338719" y="1780877"/>
            <a:ext cx="3189609" cy="3380727"/>
            <a:chOff x="373414" y="1776342"/>
            <a:chExt cx="3516322" cy="3372119"/>
          </a:xfrm>
        </p:grpSpPr>
        <p:grpSp>
          <p:nvGrpSpPr>
            <p:cNvPr id="7" name="Gruppieren 50"/>
            <p:cNvGrpSpPr/>
            <p:nvPr/>
          </p:nvGrpSpPr>
          <p:grpSpPr>
            <a:xfrm>
              <a:off x="373414" y="1776342"/>
              <a:ext cx="3516322" cy="227927"/>
              <a:chOff x="373414" y="1776342"/>
              <a:chExt cx="3516322" cy="227927"/>
            </a:xfrm>
          </p:grpSpPr>
          <p:sp>
            <p:nvSpPr>
              <p:cNvPr id="36" name="Rechteck 35"/>
              <p:cNvSpPr/>
              <p:nvPr/>
            </p:nvSpPr>
            <p:spPr bwMode="auto">
              <a:xfrm rot="2367447">
                <a:off x="1815180" y="1776342"/>
                <a:ext cx="2074556" cy="194178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37" name="Rechteck 36"/>
              <p:cNvSpPr/>
              <p:nvPr/>
            </p:nvSpPr>
            <p:spPr bwMode="auto">
              <a:xfrm rot="19158419">
                <a:off x="373414" y="1814659"/>
                <a:ext cx="1968950" cy="189610"/>
              </a:xfrm>
              <a:prstGeom prst="rect">
                <a:avLst/>
              </a:prstGeom>
              <a:solidFill>
                <a:srgbClr val="92D05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22338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0" name="Rechteck 29"/>
            <p:cNvSpPr/>
            <p:nvPr/>
          </p:nvSpPr>
          <p:spPr bwMode="auto">
            <a:xfrm rot="5400000">
              <a:off x="2268004" y="3672297"/>
              <a:ext cx="2736304" cy="21602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hteck 30"/>
            <p:cNvSpPr/>
            <p:nvPr/>
          </p:nvSpPr>
          <p:spPr bwMode="auto">
            <a:xfrm rot="16200000">
              <a:off x="-756332" y="3672297"/>
              <a:ext cx="2736304" cy="21602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hteck 31"/>
            <p:cNvSpPr/>
            <p:nvPr/>
          </p:nvSpPr>
          <p:spPr bwMode="auto">
            <a:xfrm>
              <a:off x="3528144" y="2843081"/>
              <a:ext cx="216024" cy="720080"/>
            </a:xfrm>
            <a:prstGeom prst="rect">
              <a:avLst/>
            </a:prstGeom>
            <a:solidFill>
              <a:srgbClr val="33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hteck 32"/>
            <p:cNvSpPr/>
            <p:nvPr/>
          </p:nvSpPr>
          <p:spPr bwMode="auto">
            <a:xfrm>
              <a:off x="3528144" y="3996333"/>
              <a:ext cx="216024" cy="720080"/>
            </a:xfrm>
            <a:prstGeom prst="rect">
              <a:avLst/>
            </a:prstGeom>
            <a:solidFill>
              <a:srgbClr val="33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hteck 33"/>
            <p:cNvSpPr/>
            <p:nvPr/>
          </p:nvSpPr>
          <p:spPr bwMode="auto">
            <a:xfrm>
              <a:off x="503808" y="3996333"/>
              <a:ext cx="216024" cy="720080"/>
            </a:xfrm>
            <a:prstGeom prst="rect">
              <a:avLst/>
            </a:prstGeom>
            <a:solidFill>
              <a:srgbClr val="33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503808" y="2843081"/>
              <a:ext cx="216024" cy="720080"/>
            </a:xfrm>
            <a:prstGeom prst="rect">
              <a:avLst/>
            </a:prstGeom>
            <a:solidFill>
              <a:srgbClr val="33CC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8" name="Gruppieren 55"/>
          <p:cNvGrpSpPr/>
          <p:nvPr/>
        </p:nvGrpSpPr>
        <p:grpSpPr>
          <a:xfrm>
            <a:off x="791841" y="5220469"/>
            <a:ext cx="504055" cy="505894"/>
            <a:chOff x="2592040" y="5004445"/>
            <a:chExt cx="720080" cy="720080"/>
          </a:xfrm>
        </p:grpSpPr>
        <p:sp>
          <p:nvSpPr>
            <p:cNvPr id="43" name="Rechteck 42"/>
            <p:cNvSpPr/>
            <p:nvPr/>
          </p:nvSpPr>
          <p:spPr bwMode="auto">
            <a:xfrm>
              <a:off x="2592040" y="5004445"/>
              <a:ext cx="720080" cy="720080"/>
            </a:xfrm>
            <a:prstGeom prst="rect">
              <a:avLst/>
            </a:prstGeom>
            <a:noFill/>
            <a:ln w="25400" cap="flat" cmpd="sng" algn="ctr">
              <a:solidFill>
                <a:srgbClr val="00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22338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" name="Gruppieren 53"/>
            <p:cNvGrpSpPr/>
            <p:nvPr/>
          </p:nvGrpSpPr>
          <p:grpSpPr>
            <a:xfrm>
              <a:off x="2779598" y="5370277"/>
              <a:ext cx="322528" cy="267726"/>
              <a:chOff x="2845576" y="5384791"/>
              <a:chExt cx="1906703" cy="1995918"/>
            </a:xfrm>
          </p:grpSpPr>
          <p:sp>
            <p:nvSpPr>
              <p:cNvPr id="45" name="Ellipse 78"/>
              <p:cNvSpPr>
                <a:spLocks noChangeArrowheads="1"/>
              </p:cNvSpPr>
              <p:nvPr/>
            </p:nvSpPr>
            <p:spPr bwMode="auto">
              <a:xfrm>
                <a:off x="2845576" y="5384791"/>
                <a:ext cx="1906703" cy="1995918"/>
              </a:xfrm>
              <a:prstGeom prst="ellipse">
                <a:avLst/>
              </a:prstGeom>
              <a:noFill/>
              <a:ln w="3175" algn="ctr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pPr defTabSz="922338"/>
                <a:endParaRPr lang="en-US"/>
              </a:p>
            </p:txBody>
          </p:sp>
          <p:cxnSp>
            <p:nvCxnSpPr>
              <p:cNvPr id="46" name="Gerade Verbindung 45"/>
              <p:cNvCxnSpPr>
                <a:endCxn id="45" idx="3"/>
              </p:cNvCxnSpPr>
              <p:nvPr/>
            </p:nvCxnSpPr>
            <p:spPr bwMode="auto">
              <a:xfrm rot="5400000">
                <a:off x="2464511" y="6168796"/>
                <a:ext cx="1579913" cy="259322"/>
              </a:xfrm>
              <a:prstGeom prst="line">
                <a:avLst/>
              </a:prstGeom>
              <a:noFill/>
              <a:ln w="6350" cap="flat" cmpd="sng" algn="ctr">
                <a:solidFill>
                  <a:srgbClr val="00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7" name="Gerade Verbindung 46"/>
              <p:cNvCxnSpPr>
                <a:endCxn id="45" idx="5"/>
              </p:cNvCxnSpPr>
              <p:nvPr/>
            </p:nvCxnSpPr>
            <p:spPr bwMode="auto">
              <a:xfrm rot="16200000" flipH="1">
                <a:off x="3570680" y="6186044"/>
                <a:ext cx="1579913" cy="224825"/>
              </a:xfrm>
              <a:prstGeom prst="line">
                <a:avLst/>
              </a:prstGeom>
              <a:noFill/>
              <a:ln w="6350" cap="flat" cmpd="sng" algn="ctr">
                <a:solidFill>
                  <a:srgbClr val="00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51" name="Gerade Verbindung 50"/>
          <p:cNvCxnSpPr/>
          <p:nvPr/>
        </p:nvCxnSpPr>
        <p:spPr bwMode="auto">
          <a:xfrm rot="180000">
            <a:off x="2232000" y="1332037"/>
            <a:ext cx="1008112" cy="720080"/>
          </a:xfrm>
          <a:prstGeom prst="line">
            <a:avLst/>
          </a:prstGeom>
          <a:ln w="88900" cmpd="sng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uppieren 49"/>
          <p:cNvGrpSpPr/>
          <p:nvPr/>
        </p:nvGrpSpPr>
        <p:grpSpPr>
          <a:xfrm>
            <a:off x="4378288" y="2980451"/>
            <a:ext cx="6624488" cy="1512168"/>
            <a:chOff x="4320232" y="2124125"/>
            <a:chExt cx="6624488" cy="1512168"/>
          </a:xfrm>
        </p:grpSpPr>
        <p:sp>
          <p:nvSpPr>
            <p:cNvPr id="38" name="Textfeld 37"/>
            <p:cNvSpPr txBox="1"/>
            <p:nvPr/>
          </p:nvSpPr>
          <p:spPr>
            <a:xfrm>
              <a:off x="4325697" y="2124125"/>
              <a:ext cx="661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Gebäudehülle		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35'500</a:t>
              </a:r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.-</a:t>
              </a:r>
            </a:p>
            <a:p>
              <a:r>
                <a:rPr lang="de-CH" sz="2000" dirty="0" smtClean="0">
                  <a:latin typeface="Arial" pitchFamily="34" charset="0"/>
                  <a:cs typeface="Arial" pitchFamily="34" charset="0"/>
                </a:rPr>
                <a:t>(inkl. Gesamtsanierungsbonus)</a:t>
              </a:r>
              <a:endParaRPr lang="de-CH" b="1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4320232" y="2866852"/>
              <a:ext cx="6619023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b="1" dirty="0" smtClean="0">
                  <a:latin typeface="Arial" pitchFamily="34" charset="0"/>
                  <a:cs typeface="Arial" pitchFamily="34" charset="0"/>
                </a:rPr>
                <a:t>Wärmepumpe	  	  6'250.-</a:t>
              </a:r>
            </a:p>
            <a:p>
              <a:r>
                <a:rPr lang="de-CH" sz="2000" dirty="0" smtClean="0">
                  <a:latin typeface="Arial" pitchFamily="34" charset="0"/>
                  <a:cs typeface="Arial" pitchFamily="34" charset="0"/>
                </a:rPr>
                <a:t>(</a:t>
              </a:r>
              <a:r>
                <a:rPr lang="de-CH" sz="2000" dirty="0" err="1" smtClean="0">
                  <a:latin typeface="Arial" pitchFamily="34" charset="0"/>
                  <a:cs typeface="Arial" pitchFamily="34" charset="0"/>
                </a:rPr>
                <a:t>Erdsonde</a:t>
              </a:r>
              <a:r>
                <a:rPr lang="de-CH" sz="2000" dirty="0" smtClean="0">
                  <a:latin typeface="Arial" pitchFamily="34" charset="0"/>
                  <a:cs typeface="Arial" pitchFamily="34" charset="0"/>
                </a:rPr>
                <a:t>)</a:t>
              </a:r>
              <a:endParaRPr lang="de-CH" b="1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2" name="Textfeld 51"/>
          <p:cNvSpPr txBox="1"/>
          <p:nvPr/>
        </p:nvSpPr>
        <p:spPr>
          <a:xfrm>
            <a:off x="4320232" y="2310532"/>
            <a:ext cx="6619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smtClean="0">
                <a:latin typeface="Arial" pitchFamily="34" charset="0"/>
                <a:cs typeface="Arial" pitchFamily="34" charset="0"/>
              </a:rPr>
              <a:t>Übersicht Förderbeiträge	</a:t>
            </a:r>
          </a:p>
        </p:txBody>
      </p:sp>
      <p:sp>
        <p:nvSpPr>
          <p:cNvPr id="63" name="Textfeld 62"/>
          <p:cNvSpPr txBox="1"/>
          <p:nvPr/>
        </p:nvSpPr>
        <p:spPr>
          <a:xfrm>
            <a:off x="4320232" y="4860429"/>
            <a:ext cx="6619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b="1" dirty="0" smtClean="0">
                <a:latin typeface="Arial" pitchFamily="34" charset="0"/>
                <a:cs typeface="Arial" pitchFamily="34" charset="0"/>
              </a:rPr>
              <a:t>Total Förderung	        </a:t>
            </a:r>
            <a:r>
              <a:rPr lang="de-CH" sz="2800" b="1" dirty="0" smtClean="0">
                <a:latin typeface="Arial" pitchFamily="34" charset="0"/>
                <a:cs typeface="Arial" pitchFamily="34" charset="0"/>
              </a:rPr>
              <a:t>41'750</a:t>
            </a:r>
            <a:r>
              <a:rPr lang="de-CH" sz="2800" b="1" dirty="0" smtClean="0">
                <a:latin typeface="Arial" pitchFamily="34" charset="0"/>
                <a:cs typeface="Arial" pitchFamily="34" charset="0"/>
              </a:rPr>
              <a:t>.-</a:t>
            </a:r>
          </a:p>
        </p:txBody>
      </p:sp>
      <p:grpSp>
        <p:nvGrpSpPr>
          <p:cNvPr id="11" name="Gruppieren 71"/>
          <p:cNvGrpSpPr/>
          <p:nvPr/>
        </p:nvGrpSpPr>
        <p:grpSpPr>
          <a:xfrm>
            <a:off x="1619992" y="3204245"/>
            <a:ext cx="540000" cy="504000"/>
            <a:chOff x="6048829" y="3954009"/>
            <a:chExt cx="720045" cy="648041"/>
          </a:xfrm>
        </p:grpSpPr>
        <p:sp>
          <p:nvSpPr>
            <p:cNvPr id="70" name="Ellipse 8"/>
            <p:cNvSpPr>
              <a:spLocks noChangeArrowheads="1"/>
            </p:cNvSpPr>
            <p:nvPr/>
          </p:nvSpPr>
          <p:spPr bwMode="auto">
            <a:xfrm rot="385851">
              <a:off x="6048829" y="3954009"/>
              <a:ext cx="720045" cy="648041"/>
            </a:xfrm>
            <a:prstGeom prst="ellipse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defTabSz="922338"/>
              <a:endParaRPr lang="en-US"/>
            </a:p>
          </p:txBody>
        </p:sp>
        <p:sp>
          <p:nvSpPr>
            <p:cNvPr id="71" name="Rechtwinkliges Dreieck 9"/>
            <p:cNvSpPr>
              <a:spLocks noChangeArrowheads="1"/>
            </p:cNvSpPr>
            <p:nvPr/>
          </p:nvSpPr>
          <p:spPr bwMode="auto">
            <a:xfrm rot="13453214">
              <a:off x="6156000" y="4050000"/>
              <a:ext cx="451956" cy="464428"/>
            </a:xfrm>
            <a:prstGeom prst="rtTriangl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pPr defTabSz="922338"/>
              <a:endParaRPr lang="en-US"/>
            </a:p>
          </p:txBody>
        </p:sp>
      </p:grpSp>
      <p:sp>
        <p:nvSpPr>
          <p:cNvPr id="48" name="Rechteck 47"/>
          <p:cNvSpPr/>
          <p:nvPr/>
        </p:nvSpPr>
        <p:spPr bwMode="auto">
          <a:xfrm>
            <a:off x="647824" y="4788421"/>
            <a:ext cx="2601882" cy="216024"/>
          </a:xfrm>
          <a:prstGeom prst="rect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223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Line 5"/>
          <p:cNvSpPr>
            <a:spLocks noChangeShapeType="1"/>
          </p:cNvSpPr>
          <p:nvPr/>
        </p:nvSpPr>
        <p:spPr bwMode="auto">
          <a:xfrm>
            <a:off x="359792" y="899989"/>
            <a:ext cx="924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48" name="Text Box 2"/>
          <p:cNvSpPr txBox="1">
            <a:spLocks noChangeArrowheads="1"/>
          </p:cNvSpPr>
          <p:nvPr/>
        </p:nvSpPr>
        <p:spPr bwMode="auto">
          <a:xfrm>
            <a:off x="995947" y="1260434"/>
            <a:ext cx="82893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</a:tabLst>
            </a:pPr>
            <a:r>
              <a:rPr lang="de-CH" dirty="0">
                <a:latin typeface="Arial" charset="0"/>
              </a:rPr>
              <a:t>	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03808" y="3204245"/>
            <a:ext cx="9072562" cy="719138"/>
          </a:xfrm>
          <a:prstGeom prst="rect">
            <a:avLst/>
          </a:prstGeom>
          <a:solidFill>
            <a:srgbClr val="0099CC"/>
          </a:solidFill>
          <a:ln>
            <a:miter lim="800000"/>
            <a:headEnd/>
            <a:tailEnd/>
          </a:ln>
        </p:spPr>
        <p:txBody>
          <a:bodyPr/>
          <a:lstStyle/>
          <a:p>
            <a:pPr marL="346075" indent="-346075" algn="ctr" defTabSz="922338">
              <a:spcBef>
                <a:spcPct val="20000"/>
              </a:spcBef>
              <a:defRPr/>
            </a:pPr>
            <a:r>
              <a:rPr lang="de-CH" sz="4000" b="1" kern="0" dirty="0" smtClean="0">
                <a:solidFill>
                  <a:schemeClr val="bg1"/>
                </a:solidFill>
                <a:latin typeface="Arial" charset="0"/>
              </a:rPr>
              <a:t>www.aev.gr.ch</a:t>
            </a:r>
            <a:endParaRPr lang="de-CH" sz="4000" b="1" kern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557784" y="1764085"/>
            <a:ext cx="514682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22338">
              <a:spcBef>
                <a:spcPct val="15000"/>
              </a:spcBef>
              <a:spcAft>
                <a:spcPct val="15000"/>
              </a:spcAft>
              <a:tabLst>
                <a:tab pos="363538" algn="l"/>
                <a:tab pos="722313" algn="l"/>
              </a:tabLst>
            </a:pPr>
            <a:r>
              <a:rPr lang="de-CH" sz="2600" b="1" dirty="0" smtClean="0">
                <a:solidFill>
                  <a:srgbClr val="000000"/>
                </a:solidFill>
                <a:latin typeface="Arial" charset="0"/>
              </a:rPr>
              <a:t>Danke für die Aufmerksamkeit</a:t>
            </a:r>
            <a:endParaRPr lang="de-CH" sz="26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314451" y="325438"/>
            <a:ext cx="7489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CH" sz="1600" b="1" dirty="0">
                <a:latin typeface="Arial" charset="0"/>
              </a:rPr>
              <a:t>Förderprogramm des Kantons Graubünden – Erhöhung der Förderbeiträge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824" y="1044005"/>
            <a:ext cx="3661196" cy="51830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Untertitel 2"/>
          <p:cNvSpPr txBox="1">
            <a:spLocks/>
          </p:cNvSpPr>
          <p:nvPr/>
        </p:nvSpPr>
        <p:spPr>
          <a:xfrm>
            <a:off x="4464248" y="2340149"/>
            <a:ext cx="5328592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Stromproduktionsziele</a:t>
            </a:r>
            <a:r>
              <a:rPr kumimoji="0" lang="de-CH" sz="32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Graubündens</a:t>
            </a:r>
            <a:endParaRPr kumimoji="0" lang="de-CH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Methodik</a:t>
            </a:r>
          </a:p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Potenziale</a:t>
            </a:r>
          </a:p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Stossrichtungen</a:t>
            </a:r>
            <a:endParaRPr kumimoji="0" lang="de-DE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Quantitative Ziele</a:t>
            </a:r>
            <a:endParaRPr kumimoji="0" lang="de-CH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4464248" y="1548061"/>
            <a:ext cx="540060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Inhalt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8" y="1980109"/>
            <a:ext cx="9576817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Zusätzliche Produktion aus erneuerbaren Energien 1´050 </a:t>
            </a:r>
            <a:r>
              <a:rPr lang="de-DE" sz="3200" b="1" kern="0" dirty="0" err="1" smtClean="0">
                <a:latin typeface="Arial" pitchFamily="34" charset="0"/>
                <a:cs typeface="Arial" pitchFamily="34" charset="0"/>
              </a:rPr>
              <a:t>GWh</a:t>
            </a: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/a (Energieperspektiven 2050)</a:t>
            </a:r>
            <a:endParaRPr kumimoji="0" lang="de-DE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188021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Stromproduktionsziele Graubündens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3456136" y="3060229"/>
          <a:ext cx="6300588" cy="3171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8" y="1980109"/>
            <a:ext cx="9576817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Bedarf ab 2020</a:t>
            </a:r>
            <a:endParaRPr kumimoji="0" lang="de-DE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188021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Stromproduktionsziele Graubündens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Diagramm 9"/>
          <p:cNvGraphicFramePr/>
          <p:nvPr/>
        </p:nvGraphicFramePr>
        <p:xfrm>
          <a:off x="3240112" y="2628181"/>
          <a:ext cx="6588622" cy="3540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7" y="2340149"/>
            <a:ext cx="9576817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Energieproduktion und –verbrauch </a:t>
            </a:r>
            <a:r>
              <a:rPr kumimoji="0" lang="de-CH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schweizweit</a:t>
            </a: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nicht einheitlich erfasst</a:t>
            </a:r>
          </a:p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CH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Herleitung</a:t>
            </a:r>
            <a:r>
              <a:rPr kumimoji="0" lang="de-CH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anhand bestehender Informationen</a:t>
            </a:r>
          </a:p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Vorgehen, 1. Schritt</a:t>
            </a:r>
          </a:p>
          <a:p>
            <a:pPr marL="719138" lvl="1" indent="-261938" defTabSz="922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800" b="1" kern="0" dirty="0" smtClean="0">
                <a:latin typeface="Arial" pitchFamily="34" charset="0"/>
                <a:cs typeface="Arial" pitchFamily="34" charset="0"/>
              </a:rPr>
              <a:t>aktuelle Stromproduktion</a:t>
            </a:r>
          </a:p>
          <a:p>
            <a:pPr marL="719138" lvl="1" indent="-261938" defTabSz="922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800" b="1" kern="0" dirty="0" smtClean="0">
                <a:latin typeface="Arial" pitchFamily="34" charset="0"/>
                <a:cs typeface="Arial" pitchFamily="34" charset="0"/>
              </a:rPr>
              <a:t>theoretisches Potenzial (Ressource)</a:t>
            </a:r>
          </a:p>
          <a:p>
            <a:pPr marL="719138" lvl="1" indent="-261938" defTabSz="922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800" b="1" kern="0" dirty="0" smtClean="0">
                <a:latin typeface="Arial" pitchFamily="34" charset="0"/>
                <a:cs typeface="Arial" pitchFamily="34" charset="0"/>
              </a:rPr>
              <a:t>realistisches Potenzial (Einschränkungen)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548061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Methodik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7" y="2340149"/>
            <a:ext cx="9576817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de-DE" sz="3200" b="1" kern="0" dirty="0" smtClean="0">
                <a:latin typeface="Arial" pitchFamily="34" charset="0"/>
                <a:cs typeface="Arial" pitchFamily="34" charset="0"/>
              </a:rPr>
              <a:t>Vorgehen, 2. Schritt</a:t>
            </a:r>
          </a:p>
          <a:p>
            <a:pPr marL="719138" lvl="1" indent="-261938" defTabSz="922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800" b="1" kern="0" dirty="0" smtClean="0">
                <a:latin typeface="Arial" pitchFamily="34" charset="0"/>
                <a:cs typeface="Arial" pitchFamily="34" charset="0"/>
              </a:rPr>
              <a:t>Kriterien für Technologiegruppen (Kosten/Nutzen)</a:t>
            </a:r>
          </a:p>
          <a:p>
            <a:pPr marL="719138" lvl="1" indent="-261938" defTabSz="922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800" b="1" kern="0" dirty="0" err="1" smtClean="0">
                <a:latin typeface="Arial" pitchFamily="34" charset="0"/>
                <a:cs typeface="Arial" pitchFamily="34" charset="0"/>
              </a:rPr>
              <a:t>Stossrichtungen</a:t>
            </a:r>
            <a:endParaRPr lang="de-DE" sz="2800" b="1" kern="0" dirty="0" smtClean="0">
              <a:latin typeface="Arial" pitchFamily="34" charset="0"/>
              <a:cs typeface="Arial" pitchFamily="34" charset="0"/>
            </a:endParaRPr>
          </a:p>
          <a:p>
            <a:pPr marL="719138" lvl="1" indent="-261938" defTabSz="922338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de-DE" sz="2800" b="1" kern="0" dirty="0" smtClean="0">
                <a:latin typeface="Arial" pitchFamily="34" charset="0"/>
                <a:cs typeface="Arial" pitchFamily="34" charset="0"/>
              </a:rPr>
              <a:t>Stromproduktion infolge </a:t>
            </a:r>
            <a:r>
              <a:rPr lang="de-DE" sz="2800" b="1" kern="0" dirty="0" err="1" smtClean="0">
                <a:latin typeface="Arial" pitchFamily="34" charset="0"/>
                <a:cs typeface="Arial" pitchFamily="34" charset="0"/>
              </a:rPr>
              <a:t>Stossrichtungen</a:t>
            </a:r>
            <a:r>
              <a:rPr lang="de-DE" sz="2800" b="1" kern="0" dirty="0" smtClean="0">
                <a:latin typeface="Arial" pitchFamily="34" charset="0"/>
                <a:cs typeface="Arial" pitchFamily="34" charset="0"/>
              </a:rPr>
              <a:t> als Zielvorgabe</a:t>
            </a:r>
            <a:endParaRPr kumimoji="0" lang="de-CH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548061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Methodik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8" y="2340149"/>
            <a:ext cx="9289032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CH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260029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Potenziale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m 8"/>
          <p:cNvGraphicFramePr/>
          <p:nvPr/>
        </p:nvGraphicFramePr>
        <p:xfrm>
          <a:off x="791840" y="1836093"/>
          <a:ext cx="9001000" cy="478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3"/>
          <p:cNvSpPr>
            <a:spLocks noChangeArrowheads="1"/>
          </p:cNvSpPr>
          <p:nvPr/>
        </p:nvSpPr>
        <p:spPr bwMode="auto">
          <a:xfrm>
            <a:off x="0" y="1262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1600" b="1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92113" y="325438"/>
            <a:ext cx="9245600" cy="574675"/>
            <a:chOff x="247" y="205"/>
            <a:chExt cx="5824" cy="362"/>
          </a:xfrm>
        </p:grpSpPr>
        <p:sp>
          <p:nvSpPr>
            <p:cNvPr id="5124" name="Text Box 9"/>
            <p:cNvSpPr txBox="1">
              <a:spLocks noChangeArrowheads="1"/>
            </p:cNvSpPr>
            <p:nvPr/>
          </p:nvSpPr>
          <p:spPr bwMode="auto">
            <a:xfrm>
              <a:off x="320" y="205"/>
              <a:ext cx="573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CH" sz="1600" b="1" dirty="0">
                  <a:latin typeface="Arial" charset="0"/>
                </a:rPr>
                <a:t>Stromproduktion aus erneuerbaren Energien ohne Grosswasserkraft – </a:t>
              </a:r>
              <a:r>
                <a:rPr lang="de-CH" sz="1600" b="1" dirty="0" smtClean="0">
                  <a:latin typeface="Arial" charset="0"/>
                </a:rPr>
                <a:t>Potenzialstudie </a:t>
              </a:r>
              <a:r>
                <a:rPr lang="de-CH" sz="1600" b="1" dirty="0">
                  <a:latin typeface="Arial" charset="0"/>
                </a:rPr>
                <a:t>2011</a:t>
              </a:r>
            </a:p>
          </p:txBody>
        </p:sp>
        <p:sp>
          <p:nvSpPr>
            <p:cNvPr id="5125" name="Line 10"/>
            <p:cNvSpPr>
              <a:spLocks noChangeShapeType="1"/>
            </p:cNvSpPr>
            <p:nvPr/>
          </p:nvSpPr>
          <p:spPr bwMode="auto">
            <a:xfrm>
              <a:off x="247" y="567"/>
              <a:ext cx="5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7" name="Untertitel 2"/>
          <p:cNvSpPr txBox="1">
            <a:spLocks/>
          </p:cNvSpPr>
          <p:nvPr/>
        </p:nvSpPr>
        <p:spPr>
          <a:xfrm>
            <a:off x="503808" y="2340149"/>
            <a:ext cx="9289032" cy="3888432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CH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503808" y="1260029"/>
            <a:ext cx="9361040" cy="864096"/>
          </a:xfrm>
          <a:prstGeom prst="rect">
            <a:avLst/>
          </a:prstGeom>
        </p:spPr>
        <p:txBody>
          <a:bodyPr/>
          <a:lstStyle/>
          <a:p>
            <a:pPr marL="261938" marR="0" lvl="0" indent="-261938" algn="l" defTabSz="92233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de-DE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Potenziale</a:t>
            </a:r>
            <a:endParaRPr kumimoji="0" lang="de-CH" sz="4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8104" y="1332037"/>
            <a:ext cx="6735517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go farbig">
  <a:themeElements>
    <a:clrScheme name="Logo farbi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ogo farbi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223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223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go farb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farbi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go farbi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farbi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farbi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farbi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go farbi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ogo farbig">
  <a:themeElements>
    <a:clrScheme name="1_Logo farbi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Logo farbig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223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223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Logo farbi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ogo farbi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ogo farbi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ogo farbi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ogo farbi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ogo farbi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ogo farbi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E15B2F5A7F7148BDAD67FDAD19CD0B" ma:contentTypeVersion="1" ma:contentTypeDescription="Ein neues Dokument erstellen." ma:contentTypeScope="" ma:versionID="80c635e569c7cab46f078744b615552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24c94372c891064ad779b0aa8ef009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7ABB0A-575F-4286-96E5-EDFACA189249}"/>
</file>

<file path=customXml/itemProps2.xml><?xml version="1.0" encoding="utf-8"?>
<ds:datastoreItem xmlns:ds="http://schemas.openxmlformats.org/officeDocument/2006/customXml" ds:itemID="{2EFB8F7B-6186-42C3-96BB-B0C6730CC951}"/>
</file>

<file path=customXml/itemProps3.xml><?xml version="1.0" encoding="utf-8"?>
<ds:datastoreItem xmlns:ds="http://schemas.openxmlformats.org/officeDocument/2006/customXml" ds:itemID="{413FB161-B23B-4C83-9154-18059C63168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1241</Words>
  <Application>Microsoft Office PowerPoint</Application>
  <PresentationFormat>Benutzerdefiniert</PresentationFormat>
  <Paragraphs>470</Paragraphs>
  <Slides>25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25</vt:i4>
      </vt:variant>
    </vt:vector>
  </HeadingPairs>
  <TitlesOfParts>
    <vt:vector size="27" baseType="lpstr">
      <vt:lpstr>Logo farbig</vt:lpstr>
      <vt:lpstr>1_Logo farbig</vt:lpstr>
      <vt:lpstr>Medienorientierung vom 15. Dezember 2011</vt:lpstr>
      <vt:lpstr>Stromproduktion aus erneuerbaren Energien ohne Grosswasserkraft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Folienvorlage</dc:title>
  <dc:creator>Alice Zarn</dc:creator>
  <cp:lastModifiedBy>loeand</cp:lastModifiedBy>
  <cp:revision>347</cp:revision>
  <cp:lastPrinted>2001-09-11T14:48:22Z</cp:lastPrinted>
  <dcterms:created xsi:type="dcterms:W3CDTF">2001-09-11T12:21:52Z</dcterms:created>
  <dcterms:modified xsi:type="dcterms:W3CDTF">2011-12-12T15:59:14Z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0x010100A9E15B2F5A7F7148BDAD67FDAD19CD0B</vt:lpwstr>
  </property>
</Properties>
</file>